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9" r:id="rId2"/>
    <p:sldId id="305" r:id="rId3"/>
    <p:sldId id="309" r:id="rId4"/>
    <p:sldId id="306" r:id="rId5"/>
    <p:sldId id="307" r:id="rId6"/>
    <p:sldId id="330" r:id="rId7"/>
    <p:sldId id="310" r:id="rId8"/>
    <p:sldId id="311" r:id="rId9"/>
    <p:sldId id="312" r:id="rId10"/>
    <p:sldId id="313" r:id="rId11"/>
    <p:sldId id="314" r:id="rId12"/>
    <p:sldId id="331" r:id="rId13"/>
    <p:sldId id="315" r:id="rId14"/>
    <p:sldId id="332" r:id="rId15"/>
    <p:sldId id="316" r:id="rId16"/>
    <p:sldId id="333" r:id="rId17"/>
    <p:sldId id="317" r:id="rId18"/>
    <p:sldId id="319" r:id="rId19"/>
    <p:sldId id="318" r:id="rId20"/>
    <p:sldId id="320" r:id="rId21"/>
    <p:sldId id="321" r:id="rId22"/>
    <p:sldId id="322" r:id="rId23"/>
    <p:sldId id="323" r:id="rId24"/>
    <p:sldId id="324" r:id="rId25"/>
    <p:sldId id="325" r:id="rId26"/>
    <p:sldId id="327" r:id="rId27"/>
    <p:sldId id="328" r:id="rId28"/>
    <p:sldId id="329" r:id="rId29"/>
    <p:sldId id="335" r:id="rId30"/>
    <p:sldId id="336" r:id="rId31"/>
    <p:sldId id="337" r:id="rId32"/>
    <p:sldId id="339" r:id="rId33"/>
    <p:sldId id="338" r:id="rId34"/>
    <p:sldId id="340" r:id="rId35"/>
    <p:sldId id="341" r:id="rId36"/>
    <p:sldId id="343" r:id="rId37"/>
    <p:sldId id="344" r:id="rId38"/>
    <p:sldId id="33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680E34-81DC-F745-82AC-5B55E9BD150C}">
          <p14:sldIdLst>
            <p14:sldId id="259"/>
            <p14:sldId id="305"/>
            <p14:sldId id="309"/>
            <p14:sldId id="306"/>
            <p14:sldId id="307"/>
            <p14:sldId id="330"/>
            <p14:sldId id="310"/>
            <p14:sldId id="311"/>
            <p14:sldId id="312"/>
            <p14:sldId id="313"/>
            <p14:sldId id="314"/>
            <p14:sldId id="331"/>
            <p14:sldId id="315"/>
            <p14:sldId id="332"/>
            <p14:sldId id="316"/>
            <p14:sldId id="333"/>
            <p14:sldId id="317"/>
            <p14:sldId id="319"/>
            <p14:sldId id="318"/>
            <p14:sldId id="320"/>
            <p14:sldId id="321"/>
            <p14:sldId id="322"/>
            <p14:sldId id="323"/>
            <p14:sldId id="324"/>
            <p14:sldId id="325"/>
            <p14:sldId id="327"/>
            <p14:sldId id="328"/>
            <p14:sldId id="329"/>
            <p14:sldId id="335"/>
            <p14:sldId id="336"/>
            <p14:sldId id="337"/>
            <p14:sldId id="339"/>
            <p14:sldId id="338"/>
            <p14:sldId id="340"/>
            <p14:sldId id="341"/>
            <p14:sldId id="343"/>
            <p14:sldId id="344"/>
            <p14:sldId id="3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5592"/>
    <a:srgbClr val="2575BD"/>
    <a:srgbClr val="089BBD"/>
    <a:srgbClr val="0D59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4710" autoAdjust="0"/>
  </p:normalViewPr>
  <p:slideViewPr>
    <p:cSldViewPr snapToGrid="0" snapToObjects="1">
      <p:cViewPr varScale="1">
        <p:scale>
          <a:sx n="67" d="100"/>
          <a:sy n="67" d="100"/>
        </p:scale>
        <p:origin x="13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Boeung Prek Lapouv bird recorded by year</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Sheet1!$E$4</c:f>
              <c:strCache>
                <c:ptCount val="1"/>
                <c:pt idx="0">
                  <c:v>2014</c:v>
                </c:pt>
              </c:strCache>
            </c:strRef>
          </c:tx>
          <c:spPr>
            <a:solidFill>
              <a:schemeClr val="accent1"/>
            </a:solidFill>
            <a:ln>
              <a:noFill/>
            </a:ln>
            <a:effectLst/>
          </c:spPr>
          <c:invertIfNegative val="0"/>
          <c:cat>
            <c:strRef>
              <c:f>Sheet1!$D$5:$D$13</c:f>
              <c:strCache>
                <c:ptCount val="9"/>
                <c:pt idx="0">
                  <c:v>Sarus Crane</c:v>
                </c:pt>
                <c:pt idx="1">
                  <c:v>Black head Ibis</c:v>
                </c:pt>
                <c:pt idx="2">
                  <c:v>Asian Golden Weaver</c:v>
                </c:pt>
                <c:pt idx="3">
                  <c:v>Orietnal Darter</c:v>
                </c:pt>
                <c:pt idx="4">
                  <c:v>Painted Stork</c:v>
                </c:pt>
                <c:pt idx="5">
                  <c:v>Bengal Florican</c:v>
                </c:pt>
                <c:pt idx="6">
                  <c:v>Less Adjutant</c:v>
                </c:pt>
                <c:pt idx="7">
                  <c:v>Yellow breasted bunting</c:v>
                </c:pt>
                <c:pt idx="8">
                  <c:v>Spot-bill Pelican</c:v>
                </c:pt>
              </c:strCache>
            </c:strRef>
          </c:cat>
          <c:val>
            <c:numRef>
              <c:f>Sheet1!$E$5:$E$13</c:f>
              <c:numCache>
                <c:formatCode>General</c:formatCode>
                <c:ptCount val="9"/>
                <c:pt idx="0">
                  <c:v>203</c:v>
                </c:pt>
                <c:pt idx="1">
                  <c:v>58</c:v>
                </c:pt>
                <c:pt idx="2">
                  <c:v>17</c:v>
                </c:pt>
                <c:pt idx="3">
                  <c:v>34</c:v>
                </c:pt>
                <c:pt idx="4">
                  <c:v>680</c:v>
                </c:pt>
                <c:pt idx="6">
                  <c:v>11</c:v>
                </c:pt>
              </c:numCache>
            </c:numRef>
          </c:val>
        </c:ser>
        <c:ser>
          <c:idx val="1"/>
          <c:order val="1"/>
          <c:tx>
            <c:strRef>
              <c:f>Sheet1!$F$4</c:f>
              <c:strCache>
                <c:ptCount val="1"/>
                <c:pt idx="0">
                  <c:v>2015</c:v>
                </c:pt>
              </c:strCache>
            </c:strRef>
          </c:tx>
          <c:spPr>
            <a:solidFill>
              <a:schemeClr val="accent2"/>
            </a:solidFill>
            <a:ln>
              <a:noFill/>
            </a:ln>
            <a:effectLst/>
          </c:spPr>
          <c:invertIfNegative val="0"/>
          <c:cat>
            <c:strRef>
              <c:f>Sheet1!$D$5:$D$13</c:f>
              <c:strCache>
                <c:ptCount val="9"/>
                <c:pt idx="0">
                  <c:v>Sarus Crane</c:v>
                </c:pt>
                <c:pt idx="1">
                  <c:v>Black head Ibis</c:v>
                </c:pt>
                <c:pt idx="2">
                  <c:v>Asian Golden Weaver</c:v>
                </c:pt>
                <c:pt idx="3">
                  <c:v>Orietnal Darter</c:v>
                </c:pt>
                <c:pt idx="4">
                  <c:v>Painted Stork</c:v>
                </c:pt>
                <c:pt idx="5">
                  <c:v>Bengal Florican</c:v>
                </c:pt>
                <c:pt idx="6">
                  <c:v>Less Adjutant</c:v>
                </c:pt>
                <c:pt idx="7">
                  <c:v>Yellow breasted bunting</c:v>
                </c:pt>
                <c:pt idx="8">
                  <c:v>Spot-bill Pelican</c:v>
                </c:pt>
              </c:strCache>
            </c:strRef>
          </c:cat>
          <c:val>
            <c:numRef>
              <c:f>Sheet1!$F$5:$F$13</c:f>
              <c:numCache>
                <c:formatCode>General</c:formatCode>
                <c:ptCount val="9"/>
                <c:pt idx="0">
                  <c:v>234</c:v>
                </c:pt>
                <c:pt idx="1">
                  <c:v>110</c:v>
                </c:pt>
                <c:pt idx="2">
                  <c:v>20</c:v>
                </c:pt>
                <c:pt idx="3">
                  <c:v>32</c:v>
                </c:pt>
                <c:pt idx="4">
                  <c:v>1200</c:v>
                </c:pt>
                <c:pt idx="5">
                  <c:v>2</c:v>
                </c:pt>
                <c:pt idx="6">
                  <c:v>2</c:v>
                </c:pt>
                <c:pt idx="7">
                  <c:v>13</c:v>
                </c:pt>
                <c:pt idx="8">
                  <c:v>8</c:v>
                </c:pt>
              </c:numCache>
            </c:numRef>
          </c:val>
        </c:ser>
        <c:ser>
          <c:idx val="2"/>
          <c:order val="2"/>
          <c:tx>
            <c:strRef>
              <c:f>Sheet1!$G$4</c:f>
              <c:strCache>
                <c:ptCount val="1"/>
                <c:pt idx="0">
                  <c:v>2016</c:v>
                </c:pt>
              </c:strCache>
            </c:strRef>
          </c:tx>
          <c:spPr>
            <a:solidFill>
              <a:schemeClr val="accent3"/>
            </a:solidFill>
            <a:ln>
              <a:noFill/>
            </a:ln>
            <a:effectLst/>
          </c:spPr>
          <c:invertIfNegative val="0"/>
          <c:cat>
            <c:strRef>
              <c:f>Sheet1!$D$5:$D$13</c:f>
              <c:strCache>
                <c:ptCount val="9"/>
                <c:pt idx="0">
                  <c:v>Sarus Crane</c:v>
                </c:pt>
                <c:pt idx="1">
                  <c:v>Black head Ibis</c:v>
                </c:pt>
                <c:pt idx="2">
                  <c:v>Asian Golden Weaver</c:v>
                </c:pt>
                <c:pt idx="3">
                  <c:v>Orietnal Darter</c:v>
                </c:pt>
                <c:pt idx="4">
                  <c:v>Painted Stork</c:v>
                </c:pt>
                <c:pt idx="5">
                  <c:v>Bengal Florican</c:v>
                </c:pt>
                <c:pt idx="6">
                  <c:v>Less Adjutant</c:v>
                </c:pt>
                <c:pt idx="7">
                  <c:v>Yellow breasted bunting</c:v>
                </c:pt>
                <c:pt idx="8">
                  <c:v>Spot-bill Pelican</c:v>
                </c:pt>
              </c:strCache>
            </c:strRef>
          </c:cat>
          <c:val>
            <c:numRef>
              <c:f>Sheet1!$G$5:$G$13</c:f>
              <c:numCache>
                <c:formatCode>General</c:formatCode>
                <c:ptCount val="9"/>
                <c:pt idx="0">
                  <c:v>185</c:v>
                </c:pt>
                <c:pt idx="1">
                  <c:v>6</c:v>
                </c:pt>
                <c:pt idx="2">
                  <c:v>18</c:v>
                </c:pt>
                <c:pt idx="3">
                  <c:v>11</c:v>
                </c:pt>
                <c:pt idx="4">
                  <c:v>16</c:v>
                </c:pt>
              </c:numCache>
            </c:numRef>
          </c:val>
        </c:ser>
        <c:ser>
          <c:idx val="3"/>
          <c:order val="3"/>
          <c:tx>
            <c:strRef>
              <c:f>Sheet1!$H$4</c:f>
              <c:strCache>
                <c:ptCount val="1"/>
                <c:pt idx="0">
                  <c:v>2017</c:v>
                </c:pt>
              </c:strCache>
            </c:strRef>
          </c:tx>
          <c:spPr>
            <a:solidFill>
              <a:schemeClr val="accent4"/>
            </a:solidFill>
            <a:ln>
              <a:noFill/>
            </a:ln>
            <a:effectLst/>
          </c:spPr>
          <c:invertIfNegative val="0"/>
          <c:cat>
            <c:strRef>
              <c:f>Sheet1!$D$5:$D$13</c:f>
              <c:strCache>
                <c:ptCount val="9"/>
                <c:pt idx="0">
                  <c:v>Sarus Crane</c:v>
                </c:pt>
                <c:pt idx="1">
                  <c:v>Black head Ibis</c:v>
                </c:pt>
                <c:pt idx="2">
                  <c:v>Asian Golden Weaver</c:v>
                </c:pt>
                <c:pt idx="3">
                  <c:v>Orietnal Darter</c:v>
                </c:pt>
                <c:pt idx="4">
                  <c:v>Painted Stork</c:v>
                </c:pt>
                <c:pt idx="5">
                  <c:v>Bengal Florican</c:v>
                </c:pt>
                <c:pt idx="6">
                  <c:v>Less Adjutant</c:v>
                </c:pt>
                <c:pt idx="7">
                  <c:v>Yellow breasted bunting</c:v>
                </c:pt>
                <c:pt idx="8">
                  <c:v>Spot-bill Pelican</c:v>
                </c:pt>
              </c:strCache>
            </c:strRef>
          </c:cat>
          <c:val>
            <c:numRef>
              <c:f>Sheet1!$H$5:$H$13</c:f>
              <c:numCache>
                <c:formatCode>General</c:formatCode>
                <c:ptCount val="9"/>
                <c:pt idx="0">
                  <c:v>152</c:v>
                </c:pt>
                <c:pt idx="1">
                  <c:v>1</c:v>
                </c:pt>
                <c:pt idx="3">
                  <c:v>6</c:v>
                </c:pt>
                <c:pt idx="4">
                  <c:v>128</c:v>
                </c:pt>
                <c:pt idx="7">
                  <c:v>15</c:v>
                </c:pt>
              </c:numCache>
            </c:numRef>
          </c:val>
        </c:ser>
        <c:dLbls>
          <c:showLegendKey val="0"/>
          <c:showVal val="0"/>
          <c:showCatName val="0"/>
          <c:showSerName val="0"/>
          <c:showPercent val="0"/>
          <c:showBubbleSize val="0"/>
        </c:dLbls>
        <c:gapWidth val="219"/>
        <c:overlap val="-27"/>
        <c:axId val="214458624"/>
        <c:axId val="214459016"/>
      </c:barChart>
      <c:catAx>
        <c:axId val="21445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459016"/>
        <c:crosses val="autoZero"/>
        <c:auto val="1"/>
        <c:lblAlgn val="ctr"/>
        <c:lblOffset val="100"/>
        <c:noMultiLvlLbl val="0"/>
      </c:catAx>
      <c:valAx>
        <c:axId val="214459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4586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rgbClr val="00B050"/>
                </a:solidFill>
                <a:latin typeface="+mn-lt"/>
                <a:ea typeface="+mn-ea"/>
                <a:cs typeface="+mn-cs"/>
              </a:defRPr>
            </a:pPr>
            <a:r>
              <a:rPr lang="en-US" sz="2000">
                <a:solidFill>
                  <a:srgbClr val="00B050"/>
                </a:solidFill>
              </a:rPr>
              <a:t>Annunal Maximum Count of Sarus Crane in BPL</a:t>
            </a:r>
          </a:p>
        </c:rich>
      </c:tx>
      <c:layout>
        <c:manualLayout>
          <c:xMode val="edge"/>
          <c:yMode val="edge"/>
          <c:x val="0.1273471128608924"/>
          <c:y val="3.7037037037037035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rgbClr val="00B050"/>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Sheet1!$C$5:$C$19</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xVal>
          <c:yVal>
            <c:numRef>
              <c:f>Sheet1!$D$5:$D$19</c:f>
              <c:numCache>
                <c:formatCode>General</c:formatCode>
                <c:ptCount val="15"/>
                <c:pt idx="0">
                  <c:v>301</c:v>
                </c:pt>
                <c:pt idx="1">
                  <c:v>235</c:v>
                </c:pt>
                <c:pt idx="2">
                  <c:v>254</c:v>
                </c:pt>
                <c:pt idx="3">
                  <c:v>248</c:v>
                </c:pt>
                <c:pt idx="4">
                  <c:v>297</c:v>
                </c:pt>
                <c:pt idx="5">
                  <c:v>210</c:v>
                </c:pt>
                <c:pt idx="6">
                  <c:v>228</c:v>
                </c:pt>
                <c:pt idx="7">
                  <c:v>275</c:v>
                </c:pt>
                <c:pt idx="8">
                  <c:v>304</c:v>
                </c:pt>
                <c:pt idx="9">
                  <c:v>219</c:v>
                </c:pt>
                <c:pt idx="10">
                  <c:v>225</c:v>
                </c:pt>
                <c:pt idx="11">
                  <c:v>203</c:v>
                </c:pt>
                <c:pt idx="12">
                  <c:v>234</c:v>
                </c:pt>
                <c:pt idx="13">
                  <c:v>185</c:v>
                </c:pt>
                <c:pt idx="14">
                  <c:v>152</c:v>
                </c:pt>
              </c:numCache>
            </c:numRef>
          </c:yVal>
          <c:smooth val="0"/>
        </c:ser>
        <c:dLbls>
          <c:dLblPos val="t"/>
          <c:showLegendKey val="0"/>
          <c:showVal val="1"/>
          <c:showCatName val="0"/>
          <c:showSerName val="0"/>
          <c:showPercent val="0"/>
          <c:showBubbleSize val="0"/>
        </c:dLbls>
        <c:axId val="214461368"/>
        <c:axId val="214461760"/>
      </c:scatterChart>
      <c:valAx>
        <c:axId val="214461368"/>
        <c:scaling>
          <c:orientation val="minMax"/>
          <c:max val="2017"/>
          <c:min val="20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461760"/>
        <c:crosses val="autoZero"/>
        <c:crossBetween val="midCat"/>
      </c:valAx>
      <c:valAx>
        <c:axId val="214461760"/>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461368"/>
        <c:crosses val="autoZero"/>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DFF290-0066-084F-A2AE-209F057D5AB0}" type="datetimeFigureOut">
              <a:rPr lang="en-US" smtClean="0"/>
              <a:t>11/16/2017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E18DF9-380A-CC47-9393-ABC9ED0C35FD}" type="slidenum">
              <a:rPr lang="en-US" smtClean="0"/>
              <a:t>‹#›</a:t>
            </a:fld>
            <a:endParaRPr lang="en-US"/>
          </a:p>
        </p:txBody>
      </p:sp>
    </p:spTree>
    <p:extLst>
      <p:ext uri="{BB962C8B-B14F-4D97-AF65-F5344CB8AC3E}">
        <p14:creationId xmlns:p14="http://schemas.microsoft.com/office/powerpoint/2010/main" val="2353744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9E70C-97F2-7347-BA33-2E966B63C084}" type="datetimeFigureOut">
              <a:rPr lang="en-US" smtClean="0"/>
              <a:t>11/16/2017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FCD3F6-FFAA-8B42-9265-683E4A214967}" type="slidenum">
              <a:rPr lang="en-US" smtClean="0"/>
              <a:t>‹#›</a:t>
            </a:fld>
            <a:endParaRPr lang="en-US"/>
          </a:p>
        </p:txBody>
      </p:sp>
    </p:spTree>
    <p:extLst>
      <p:ext uri="{BB962C8B-B14F-4D97-AF65-F5344CB8AC3E}">
        <p14:creationId xmlns:p14="http://schemas.microsoft.com/office/powerpoint/2010/main" val="34502144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1</a:t>
            </a:fld>
            <a:endParaRPr lang="en-US"/>
          </a:p>
        </p:txBody>
      </p:sp>
    </p:spTree>
    <p:extLst>
      <p:ext uri="{BB962C8B-B14F-4D97-AF65-F5344CB8AC3E}">
        <p14:creationId xmlns:p14="http://schemas.microsoft.com/office/powerpoint/2010/main" val="217823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10</a:t>
            </a:fld>
            <a:endParaRPr lang="en-US"/>
          </a:p>
        </p:txBody>
      </p:sp>
    </p:spTree>
    <p:extLst>
      <p:ext uri="{BB962C8B-B14F-4D97-AF65-F5344CB8AC3E}">
        <p14:creationId xmlns:p14="http://schemas.microsoft.com/office/powerpoint/2010/main" val="411363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11</a:t>
            </a:fld>
            <a:endParaRPr lang="en-US"/>
          </a:p>
        </p:txBody>
      </p:sp>
    </p:spTree>
    <p:extLst>
      <p:ext uri="{BB962C8B-B14F-4D97-AF65-F5344CB8AC3E}">
        <p14:creationId xmlns:p14="http://schemas.microsoft.com/office/powerpoint/2010/main" val="43420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12</a:t>
            </a:fld>
            <a:endParaRPr lang="en-US"/>
          </a:p>
        </p:txBody>
      </p:sp>
    </p:spTree>
    <p:extLst>
      <p:ext uri="{BB962C8B-B14F-4D97-AF65-F5344CB8AC3E}">
        <p14:creationId xmlns:p14="http://schemas.microsoft.com/office/powerpoint/2010/main" val="186014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13</a:t>
            </a:fld>
            <a:endParaRPr lang="en-US"/>
          </a:p>
        </p:txBody>
      </p:sp>
    </p:spTree>
    <p:extLst>
      <p:ext uri="{BB962C8B-B14F-4D97-AF65-F5344CB8AC3E}">
        <p14:creationId xmlns:p14="http://schemas.microsoft.com/office/powerpoint/2010/main" val="407571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14</a:t>
            </a:fld>
            <a:endParaRPr lang="en-US"/>
          </a:p>
        </p:txBody>
      </p:sp>
    </p:spTree>
    <p:extLst>
      <p:ext uri="{BB962C8B-B14F-4D97-AF65-F5344CB8AC3E}">
        <p14:creationId xmlns:p14="http://schemas.microsoft.com/office/powerpoint/2010/main" val="2563388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CD3F6-FFAA-8B42-9265-683E4A214967}" type="slidenum">
              <a:rPr lang="en-US" smtClean="0"/>
              <a:t>15</a:t>
            </a:fld>
            <a:endParaRPr lang="en-US"/>
          </a:p>
        </p:txBody>
      </p:sp>
    </p:spTree>
    <p:extLst>
      <p:ext uri="{BB962C8B-B14F-4D97-AF65-F5344CB8AC3E}">
        <p14:creationId xmlns:p14="http://schemas.microsoft.com/office/powerpoint/2010/main" val="193239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16</a:t>
            </a:fld>
            <a:endParaRPr lang="en-US"/>
          </a:p>
        </p:txBody>
      </p:sp>
    </p:spTree>
    <p:extLst>
      <p:ext uri="{BB962C8B-B14F-4D97-AF65-F5344CB8AC3E}">
        <p14:creationId xmlns:p14="http://schemas.microsoft.com/office/powerpoint/2010/main" val="1156097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17</a:t>
            </a:fld>
            <a:endParaRPr lang="en-US"/>
          </a:p>
        </p:txBody>
      </p:sp>
    </p:spTree>
    <p:extLst>
      <p:ext uri="{BB962C8B-B14F-4D97-AF65-F5344CB8AC3E}">
        <p14:creationId xmlns:p14="http://schemas.microsoft.com/office/powerpoint/2010/main" val="1659562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18</a:t>
            </a:fld>
            <a:endParaRPr lang="en-US"/>
          </a:p>
        </p:txBody>
      </p:sp>
    </p:spTree>
    <p:extLst>
      <p:ext uri="{BB962C8B-B14F-4D97-AF65-F5344CB8AC3E}">
        <p14:creationId xmlns:p14="http://schemas.microsoft.com/office/powerpoint/2010/main" val="335771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19</a:t>
            </a:fld>
            <a:endParaRPr lang="en-US"/>
          </a:p>
        </p:txBody>
      </p:sp>
    </p:spTree>
    <p:extLst>
      <p:ext uri="{BB962C8B-B14F-4D97-AF65-F5344CB8AC3E}">
        <p14:creationId xmlns:p14="http://schemas.microsoft.com/office/powerpoint/2010/main" val="358496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2</a:t>
            </a:fld>
            <a:endParaRPr lang="en-US"/>
          </a:p>
        </p:txBody>
      </p:sp>
    </p:spTree>
    <p:extLst>
      <p:ext uri="{BB962C8B-B14F-4D97-AF65-F5344CB8AC3E}">
        <p14:creationId xmlns:p14="http://schemas.microsoft.com/office/powerpoint/2010/main" val="2178239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20</a:t>
            </a:fld>
            <a:endParaRPr lang="en-US"/>
          </a:p>
        </p:txBody>
      </p:sp>
    </p:spTree>
    <p:extLst>
      <p:ext uri="{BB962C8B-B14F-4D97-AF65-F5344CB8AC3E}">
        <p14:creationId xmlns:p14="http://schemas.microsoft.com/office/powerpoint/2010/main" val="2082653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21</a:t>
            </a:fld>
            <a:endParaRPr lang="en-US"/>
          </a:p>
        </p:txBody>
      </p:sp>
    </p:spTree>
    <p:extLst>
      <p:ext uri="{BB962C8B-B14F-4D97-AF65-F5344CB8AC3E}">
        <p14:creationId xmlns:p14="http://schemas.microsoft.com/office/powerpoint/2010/main" val="701980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22</a:t>
            </a:fld>
            <a:endParaRPr lang="en-US"/>
          </a:p>
        </p:txBody>
      </p:sp>
    </p:spTree>
    <p:extLst>
      <p:ext uri="{BB962C8B-B14F-4D97-AF65-F5344CB8AC3E}">
        <p14:creationId xmlns:p14="http://schemas.microsoft.com/office/powerpoint/2010/main" val="362899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23</a:t>
            </a:fld>
            <a:endParaRPr lang="en-US"/>
          </a:p>
        </p:txBody>
      </p:sp>
    </p:spTree>
    <p:extLst>
      <p:ext uri="{BB962C8B-B14F-4D97-AF65-F5344CB8AC3E}">
        <p14:creationId xmlns:p14="http://schemas.microsoft.com/office/powerpoint/2010/main" val="3637896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24</a:t>
            </a:fld>
            <a:endParaRPr lang="en-US"/>
          </a:p>
        </p:txBody>
      </p:sp>
    </p:spTree>
    <p:extLst>
      <p:ext uri="{BB962C8B-B14F-4D97-AF65-F5344CB8AC3E}">
        <p14:creationId xmlns:p14="http://schemas.microsoft.com/office/powerpoint/2010/main" val="488026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25</a:t>
            </a:fld>
            <a:endParaRPr lang="en-US"/>
          </a:p>
        </p:txBody>
      </p:sp>
    </p:spTree>
    <p:extLst>
      <p:ext uri="{BB962C8B-B14F-4D97-AF65-F5344CB8AC3E}">
        <p14:creationId xmlns:p14="http://schemas.microsoft.com/office/powerpoint/2010/main" val="167215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26</a:t>
            </a:fld>
            <a:endParaRPr lang="en-US"/>
          </a:p>
        </p:txBody>
      </p:sp>
    </p:spTree>
    <p:extLst>
      <p:ext uri="{BB962C8B-B14F-4D97-AF65-F5344CB8AC3E}">
        <p14:creationId xmlns:p14="http://schemas.microsoft.com/office/powerpoint/2010/main" val="3494525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27</a:t>
            </a:fld>
            <a:endParaRPr lang="en-US"/>
          </a:p>
        </p:txBody>
      </p:sp>
    </p:spTree>
    <p:extLst>
      <p:ext uri="{BB962C8B-B14F-4D97-AF65-F5344CB8AC3E}">
        <p14:creationId xmlns:p14="http://schemas.microsoft.com/office/powerpoint/2010/main" val="1558565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28</a:t>
            </a:fld>
            <a:endParaRPr lang="en-US"/>
          </a:p>
        </p:txBody>
      </p:sp>
    </p:spTree>
    <p:extLst>
      <p:ext uri="{BB962C8B-B14F-4D97-AF65-F5344CB8AC3E}">
        <p14:creationId xmlns:p14="http://schemas.microsoft.com/office/powerpoint/2010/main" val="980631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29</a:t>
            </a:fld>
            <a:endParaRPr lang="en-US"/>
          </a:p>
        </p:txBody>
      </p:sp>
    </p:spTree>
    <p:extLst>
      <p:ext uri="{BB962C8B-B14F-4D97-AF65-F5344CB8AC3E}">
        <p14:creationId xmlns:p14="http://schemas.microsoft.com/office/powerpoint/2010/main" val="189386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3</a:t>
            </a:fld>
            <a:endParaRPr lang="en-US"/>
          </a:p>
        </p:txBody>
      </p:sp>
    </p:spTree>
    <p:extLst>
      <p:ext uri="{BB962C8B-B14F-4D97-AF65-F5344CB8AC3E}">
        <p14:creationId xmlns:p14="http://schemas.microsoft.com/office/powerpoint/2010/main" val="2890990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30</a:t>
            </a:fld>
            <a:endParaRPr lang="en-US"/>
          </a:p>
        </p:txBody>
      </p:sp>
    </p:spTree>
    <p:extLst>
      <p:ext uri="{BB962C8B-B14F-4D97-AF65-F5344CB8AC3E}">
        <p14:creationId xmlns:p14="http://schemas.microsoft.com/office/powerpoint/2010/main" val="1757843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31</a:t>
            </a:fld>
            <a:endParaRPr lang="en-US"/>
          </a:p>
        </p:txBody>
      </p:sp>
    </p:spTree>
    <p:extLst>
      <p:ext uri="{BB962C8B-B14F-4D97-AF65-F5344CB8AC3E}">
        <p14:creationId xmlns:p14="http://schemas.microsoft.com/office/powerpoint/2010/main" val="1622847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32</a:t>
            </a:fld>
            <a:endParaRPr lang="en-US"/>
          </a:p>
        </p:txBody>
      </p:sp>
    </p:spTree>
    <p:extLst>
      <p:ext uri="{BB962C8B-B14F-4D97-AF65-F5344CB8AC3E}">
        <p14:creationId xmlns:p14="http://schemas.microsoft.com/office/powerpoint/2010/main" val="411525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33</a:t>
            </a:fld>
            <a:endParaRPr lang="en-US"/>
          </a:p>
        </p:txBody>
      </p:sp>
    </p:spTree>
    <p:extLst>
      <p:ext uri="{BB962C8B-B14F-4D97-AF65-F5344CB8AC3E}">
        <p14:creationId xmlns:p14="http://schemas.microsoft.com/office/powerpoint/2010/main" val="1887435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34</a:t>
            </a:fld>
            <a:endParaRPr lang="en-US"/>
          </a:p>
        </p:txBody>
      </p:sp>
    </p:spTree>
    <p:extLst>
      <p:ext uri="{BB962C8B-B14F-4D97-AF65-F5344CB8AC3E}">
        <p14:creationId xmlns:p14="http://schemas.microsoft.com/office/powerpoint/2010/main" val="4058707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35</a:t>
            </a:fld>
            <a:endParaRPr lang="en-US"/>
          </a:p>
        </p:txBody>
      </p:sp>
    </p:spTree>
    <p:extLst>
      <p:ext uri="{BB962C8B-B14F-4D97-AF65-F5344CB8AC3E}">
        <p14:creationId xmlns:p14="http://schemas.microsoft.com/office/powerpoint/2010/main" val="1017390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36</a:t>
            </a:fld>
            <a:endParaRPr lang="en-US"/>
          </a:p>
        </p:txBody>
      </p:sp>
    </p:spTree>
    <p:extLst>
      <p:ext uri="{BB962C8B-B14F-4D97-AF65-F5344CB8AC3E}">
        <p14:creationId xmlns:p14="http://schemas.microsoft.com/office/powerpoint/2010/main" val="2850338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37</a:t>
            </a:fld>
            <a:endParaRPr lang="en-US"/>
          </a:p>
        </p:txBody>
      </p:sp>
    </p:spTree>
    <p:extLst>
      <p:ext uri="{BB962C8B-B14F-4D97-AF65-F5344CB8AC3E}">
        <p14:creationId xmlns:p14="http://schemas.microsoft.com/office/powerpoint/2010/main" val="1715407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38</a:t>
            </a:fld>
            <a:endParaRPr lang="en-US"/>
          </a:p>
        </p:txBody>
      </p:sp>
    </p:spTree>
    <p:extLst>
      <p:ext uri="{BB962C8B-B14F-4D97-AF65-F5344CB8AC3E}">
        <p14:creationId xmlns:p14="http://schemas.microsoft.com/office/powerpoint/2010/main" val="147864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4</a:t>
            </a:fld>
            <a:endParaRPr lang="en-US"/>
          </a:p>
        </p:txBody>
      </p:sp>
    </p:spTree>
    <p:extLst>
      <p:ext uri="{BB962C8B-B14F-4D97-AF65-F5344CB8AC3E}">
        <p14:creationId xmlns:p14="http://schemas.microsoft.com/office/powerpoint/2010/main" val="337891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5</a:t>
            </a:fld>
            <a:endParaRPr lang="en-US"/>
          </a:p>
        </p:txBody>
      </p:sp>
    </p:spTree>
    <p:extLst>
      <p:ext uri="{BB962C8B-B14F-4D97-AF65-F5344CB8AC3E}">
        <p14:creationId xmlns:p14="http://schemas.microsoft.com/office/powerpoint/2010/main" val="120039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6</a:t>
            </a:fld>
            <a:endParaRPr lang="en-US"/>
          </a:p>
        </p:txBody>
      </p:sp>
    </p:spTree>
    <p:extLst>
      <p:ext uri="{BB962C8B-B14F-4D97-AF65-F5344CB8AC3E}">
        <p14:creationId xmlns:p14="http://schemas.microsoft.com/office/powerpoint/2010/main" val="331884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7</a:t>
            </a:fld>
            <a:endParaRPr lang="en-US"/>
          </a:p>
        </p:txBody>
      </p:sp>
    </p:spTree>
    <p:extLst>
      <p:ext uri="{BB962C8B-B14F-4D97-AF65-F5344CB8AC3E}">
        <p14:creationId xmlns:p14="http://schemas.microsoft.com/office/powerpoint/2010/main" val="221259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8</a:t>
            </a:fld>
            <a:endParaRPr lang="en-US"/>
          </a:p>
        </p:txBody>
      </p:sp>
    </p:spTree>
    <p:extLst>
      <p:ext uri="{BB962C8B-B14F-4D97-AF65-F5344CB8AC3E}">
        <p14:creationId xmlns:p14="http://schemas.microsoft.com/office/powerpoint/2010/main" val="3245861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FCD3F6-FFAA-8B42-9265-683E4A214967}" type="slidenum">
              <a:rPr lang="en-US" smtClean="0"/>
              <a:t>9</a:t>
            </a:fld>
            <a:endParaRPr lang="en-US"/>
          </a:p>
        </p:txBody>
      </p:sp>
    </p:spTree>
    <p:extLst>
      <p:ext uri="{BB962C8B-B14F-4D97-AF65-F5344CB8AC3E}">
        <p14:creationId xmlns:p14="http://schemas.microsoft.com/office/powerpoint/2010/main" val="262165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8537F3-4945-C340-9696-DDA13ECD461C}" type="datetime1">
              <a:rPr lang="en-US" smtClean="0"/>
              <a:t>11/16/2017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06475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12936-87D5-F449-9DF3-5373DBDBAE97}" type="datetime1">
              <a:rPr lang="en-US" smtClean="0"/>
              <a:t>11/16/2017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192823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DBF57-5672-5347-8F97-EB76349F60E6}" type="datetime1">
              <a:rPr lang="en-US" smtClean="0"/>
              <a:t>11/16/2017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131470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9D2FBF-7ACC-D64C-94C6-0C87C29F0922}" type="datetime1">
              <a:rPr lang="en-US" smtClean="0"/>
              <a:t>11/16/2017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408796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EE506A-B19C-D74A-8A4E-BDF2A0AB4DFC}" type="datetime1">
              <a:rPr lang="en-US" smtClean="0"/>
              <a:t>11/16/2017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44674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C63321-F3C9-264A-9A92-BE954528679F}" type="datetime1">
              <a:rPr lang="en-US" smtClean="0"/>
              <a:t>11/16/2017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6528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5CE34C-1BE2-1241-86F4-99BE1C5117FD}" type="datetime1">
              <a:rPr lang="en-US" smtClean="0"/>
              <a:t>11/16/2017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76175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020E0-F512-014D-B229-FD44DDD6B8B6}" type="datetime1">
              <a:rPr lang="en-US" smtClean="0"/>
              <a:t>11/16/2017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83421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E43A1-9847-BA47-BF64-5A947E7BE1C8}" type="datetime1">
              <a:rPr lang="en-US" smtClean="0"/>
              <a:t>11/16/2017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120198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2FA1B9-F3E7-E147-84A1-6D6357E06FF5}" type="datetime1">
              <a:rPr lang="en-US" smtClean="0"/>
              <a:t>11/16/2017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51520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1950F-C93E-944D-B59F-5E1BAA6010E4}" type="datetime1">
              <a:rPr lang="en-US" smtClean="0"/>
              <a:t>11/16/2017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4207074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9AC97F1B-F5DE-E544-A4DC-3842A422BD7D}" type="datetime1">
              <a:rPr lang="en-US" smtClean="0"/>
              <a:t>11/16/2017</a:t>
            </a:fld>
            <a:endParaRPr lang="en-US" sz="1200">
              <a:solidFill>
                <a:schemeClr val="bg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sz="1200">
              <a:solidFill>
                <a:schemeClr val="bg2">
                  <a:shade val="50000"/>
                </a:schemeClr>
              </a:solidFill>
              <a:effectLs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Tree>
    <p:extLst>
      <p:ext uri="{BB962C8B-B14F-4D97-AF65-F5344CB8AC3E}">
        <p14:creationId xmlns:p14="http://schemas.microsoft.com/office/powerpoint/2010/main" val="1824377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1.jpeg"/><Relationship Id="rId7"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Excel_Worksheet1.xlsx"/><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1</a:t>
            </a:fld>
            <a:endParaRPr kumimoji="0" lang="en-US" sz="1400" dirty="0">
              <a:latin typeface="Times New Roman"/>
              <a:cs typeface="Times New Roman"/>
            </a:endParaRPr>
          </a:p>
        </p:txBody>
      </p:sp>
      <p:sp>
        <p:nvSpPr>
          <p:cNvPr id="9" name="TextBox 8"/>
          <p:cNvSpPr txBox="1"/>
          <p:nvPr/>
        </p:nvSpPr>
        <p:spPr>
          <a:xfrm>
            <a:off x="0" y="577542"/>
            <a:ext cx="8610600" cy="954107"/>
          </a:xfrm>
          <a:prstGeom prst="rect">
            <a:avLst/>
          </a:prstGeom>
          <a:noFill/>
        </p:spPr>
        <p:txBody>
          <a:bodyPr wrap="square" rtlCol="0">
            <a:spAutoFit/>
          </a:bodyPr>
          <a:lstStyle/>
          <a:p>
            <a:pPr algn="ctr"/>
            <a:r>
              <a:rPr lang="en-US" sz="2800" b="1" dirty="0" smtClean="0">
                <a:solidFill>
                  <a:srgbClr val="008000"/>
                </a:solidFill>
                <a:latin typeface="Arial"/>
                <a:ea typeface="Verdana" pitchFamily="34" charset="0"/>
                <a:cs typeface="Arial"/>
              </a:rPr>
              <a:t>International Workshop for </a:t>
            </a:r>
            <a:r>
              <a:rPr lang="en-US" sz="2800" b="1" dirty="0" err="1" smtClean="0">
                <a:solidFill>
                  <a:srgbClr val="008000"/>
                </a:solidFill>
                <a:latin typeface="Arial"/>
                <a:ea typeface="Verdana" pitchFamily="34" charset="0"/>
                <a:cs typeface="Arial"/>
              </a:rPr>
              <a:t>Lancang</a:t>
            </a:r>
            <a:r>
              <a:rPr lang="en-US" sz="2800" b="1" dirty="0" smtClean="0">
                <a:solidFill>
                  <a:srgbClr val="008000"/>
                </a:solidFill>
                <a:latin typeface="Arial"/>
                <a:ea typeface="Verdana" pitchFamily="34" charset="0"/>
                <a:cs typeface="Arial"/>
              </a:rPr>
              <a:t>-Mekong Freshwater Ecosystem Management</a:t>
            </a:r>
            <a:endParaRPr lang="en-US" sz="2800" b="1" dirty="0">
              <a:solidFill>
                <a:srgbClr val="008000"/>
              </a:solidFill>
              <a:latin typeface="Arial"/>
              <a:ea typeface="Verdana" pitchFamily="34" charset="0"/>
              <a:cs typeface="Arial"/>
            </a:endParaRPr>
          </a:p>
        </p:txBody>
      </p:sp>
      <p:sp>
        <p:nvSpPr>
          <p:cNvPr id="12" name="TextBox 11"/>
          <p:cNvSpPr txBox="1"/>
          <p:nvPr/>
        </p:nvSpPr>
        <p:spPr>
          <a:xfrm>
            <a:off x="418977" y="1916750"/>
            <a:ext cx="8610600" cy="892552"/>
          </a:xfrm>
          <a:prstGeom prst="rect">
            <a:avLst/>
          </a:prstGeom>
          <a:noFill/>
        </p:spPr>
        <p:txBody>
          <a:bodyPr wrap="square" rtlCol="0">
            <a:spAutoFit/>
          </a:bodyPr>
          <a:lstStyle/>
          <a:p>
            <a:pPr algn="ctr"/>
            <a:r>
              <a:rPr lang="en-US" sz="2600" b="1" dirty="0" smtClean="0">
                <a:solidFill>
                  <a:schemeClr val="tx2">
                    <a:lumMod val="60000"/>
                    <a:lumOff val="40000"/>
                  </a:schemeClr>
                </a:solidFill>
                <a:latin typeface="Arial"/>
                <a:ea typeface="Verdana" pitchFamily="34" charset="0"/>
                <a:cs typeface="Arial"/>
              </a:rPr>
              <a:t>Freshwater ecosystem management and Practice in Cambodia</a:t>
            </a:r>
            <a:endParaRPr lang="en-US" sz="2600" b="1" dirty="0">
              <a:solidFill>
                <a:schemeClr val="tx2">
                  <a:lumMod val="60000"/>
                  <a:lumOff val="40000"/>
                </a:schemeClr>
              </a:solidFill>
              <a:latin typeface="Arial"/>
              <a:ea typeface="Verdana" pitchFamily="34" charset="0"/>
              <a:cs typeface="Arial"/>
            </a:endParaRPr>
          </a:p>
        </p:txBody>
      </p:sp>
      <p:sp>
        <p:nvSpPr>
          <p:cNvPr id="13" name="TextBox 12"/>
          <p:cNvSpPr txBox="1"/>
          <p:nvPr/>
        </p:nvSpPr>
        <p:spPr>
          <a:xfrm>
            <a:off x="418977" y="3074038"/>
            <a:ext cx="8610600" cy="400110"/>
          </a:xfrm>
          <a:prstGeom prst="rect">
            <a:avLst/>
          </a:prstGeom>
          <a:noFill/>
        </p:spPr>
        <p:txBody>
          <a:bodyPr wrap="square" rtlCol="0">
            <a:spAutoFit/>
          </a:bodyPr>
          <a:lstStyle/>
          <a:p>
            <a:pPr algn="ctr"/>
            <a:r>
              <a:rPr lang="en-US" sz="2000" b="1" i="1" dirty="0" smtClean="0">
                <a:solidFill>
                  <a:srgbClr val="00B050"/>
                </a:solidFill>
                <a:latin typeface="Arial"/>
                <a:ea typeface="Verdana" pitchFamily="34" charset="0"/>
                <a:cs typeface="Arial"/>
              </a:rPr>
              <a:t>A case study on </a:t>
            </a:r>
            <a:r>
              <a:rPr lang="en-US" sz="2000" b="1" i="1" dirty="0" err="1" smtClean="0">
                <a:solidFill>
                  <a:srgbClr val="00B050"/>
                </a:solidFill>
                <a:latin typeface="Arial"/>
                <a:ea typeface="Verdana" pitchFamily="34" charset="0"/>
                <a:cs typeface="Arial"/>
              </a:rPr>
              <a:t>Boeung</a:t>
            </a:r>
            <a:r>
              <a:rPr lang="en-US" sz="2000" b="1" i="1" dirty="0" smtClean="0">
                <a:solidFill>
                  <a:srgbClr val="00B050"/>
                </a:solidFill>
                <a:latin typeface="Arial"/>
                <a:ea typeface="Verdana" pitchFamily="34" charset="0"/>
                <a:cs typeface="Arial"/>
              </a:rPr>
              <a:t> </a:t>
            </a:r>
            <a:r>
              <a:rPr lang="en-US" sz="2000" b="1" i="1" dirty="0" err="1" smtClean="0">
                <a:solidFill>
                  <a:srgbClr val="00B050"/>
                </a:solidFill>
                <a:latin typeface="Arial"/>
                <a:ea typeface="Verdana" pitchFamily="34" charset="0"/>
                <a:cs typeface="Arial"/>
              </a:rPr>
              <a:t>Prek</a:t>
            </a:r>
            <a:r>
              <a:rPr lang="en-US" sz="2000" b="1" i="1" dirty="0" smtClean="0">
                <a:solidFill>
                  <a:srgbClr val="00B050"/>
                </a:solidFill>
                <a:latin typeface="Arial"/>
                <a:ea typeface="Verdana" pitchFamily="34" charset="0"/>
                <a:cs typeface="Arial"/>
              </a:rPr>
              <a:t> </a:t>
            </a:r>
            <a:r>
              <a:rPr lang="en-US" sz="2000" b="1" i="1" dirty="0" err="1" smtClean="0">
                <a:solidFill>
                  <a:srgbClr val="00B050"/>
                </a:solidFill>
                <a:latin typeface="Arial"/>
                <a:ea typeface="Verdana" pitchFamily="34" charset="0"/>
                <a:cs typeface="Arial"/>
              </a:rPr>
              <a:t>Lapouv</a:t>
            </a:r>
            <a:r>
              <a:rPr lang="en-US" sz="2000" b="1" i="1" dirty="0" smtClean="0">
                <a:solidFill>
                  <a:srgbClr val="00B050"/>
                </a:solidFill>
                <a:latin typeface="Arial"/>
                <a:ea typeface="Verdana" pitchFamily="34" charset="0"/>
                <a:cs typeface="Arial"/>
              </a:rPr>
              <a:t> Protected Landscape</a:t>
            </a:r>
            <a:endParaRPr lang="en-US" sz="2000" b="1" i="1" dirty="0">
              <a:solidFill>
                <a:srgbClr val="00B050"/>
              </a:solidFill>
              <a:latin typeface="Arial"/>
              <a:ea typeface="Verdana" pitchFamily="34" charset="0"/>
              <a:cs typeface="Arial"/>
            </a:endParaRPr>
          </a:p>
        </p:txBody>
      </p:sp>
      <p:sp>
        <p:nvSpPr>
          <p:cNvPr id="17" name="TextBox 16"/>
          <p:cNvSpPr txBox="1"/>
          <p:nvPr/>
        </p:nvSpPr>
        <p:spPr>
          <a:xfrm>
            <a:off x="4576647" y="4042539"/>
            <a:ext cx="4910261" cy="400110"/>
          </a:xfrm>
          <a:prstGeom prst="rect">
            <a:avLst/>
          </a:prstGeom>
          <a:noFill/>
        </p:spPr>
        <p:txBody>
          <a:bodyPr wrap="square" rtlCol="0">
            <a:spAutoFit/>
          </a:bodyPr>
          <a:lstStyle/>
          <a:p>
            <a:pPr algn="just"/>
            <a:r>
              <a:rPr lang="en-US" sz="2000" dirty="0" smtClean="0">
                <a:solidFill>
                  <a:schemeClr val="accent6">
                    <a:lumMod val="75000"/>
                  </a:schemeClr>
                </a:solidFill>
                <a:latin typeface="Arial"/>
                <a:ea typeface="Verdana" pitchFamily="34" charset="0"/>
                <a:cs typeface="Arial"/>
              </a:rPr>
              <a:t>Presented by: Mr. Sophanna Ly</a:t>
            </a:r>
            <a:endParaRPr lang="en-US" sz="2000" dirty="0">
              <a:solidFill>
                <a:schemeClr val="accent6">
                  <a:lumMod val="75000"/>
                </a:schemeClr>
              </a:solidFill>
              <a:latin typeface="Arial"/>
              <a:ea typeface="Verdana" pitchFamily="34" charset="0"/>
              <a:cs typeface="Arial"/>
            </a:endParaRPr>
          </a:p>
        </p:txBody>
      </p:sp>
      <p:sp>
        <p:nvSpPr>
          <p:cNvPr id="18" name="TextBox 17"/>
          <p:cNvSpPr txBox="1"/>
          <p:nvPr/>
        </p:nvSpPr>
        <p:spPr>
          <a:xfrm>
            <a:off x="547565" y="4715089"/>
            <a:ext cx="4710235" cy="2246769"/>
          </a:xfrm>
          <a:prstGeom prst="rect">
            <a:avLst/>
          </a:prstGeom>
          <a:noFill/>
        </p:spPr>
        <p:txBody>
          <a:bodyPr wrap="square" rtlCol="0">
            <a:spAutoFit/>
          </a:bodyPr>
          <a:lstStyle/>
          <a:p>
            <a:pPr algn="just"/>
            <a:r>
              <a:rPr lang="en-US" sz="2000" dirty="0" smtClean="0">
                <a:solidFill>
                  <a:schemeClr val="accent5">
                    <a:lumMod val="75000"/>
                  </a:schemeClr>
                </a:solidFill>
                <a:latin typeface="Arial"/>
                <a:ea typeface="Verdana" pitchFamily="34" charset="0"/>
                <a:cs typeface="Arial"/>
              </a:rPr>
              <a:t>Ministry of Environment, Cambodia</a:t>
            </a:r>
          </a:p>
          <a:p>
            <a:pPr algn="just">
              <a:spcBef>
                <a:spcPts val="1200"/>
              </a:spcBef>
              <a:spcAft>
                <a:spcPts val="1200"/>
              </a:spcAft>
            </a:pPr>
            <a:r>
              <a:rPr lang="en-US" sz="2000" dirty="0">
                <a:solidFill>
                  <a:schemeClr val="accent5">
                    <a:lumMod val="75000"/>
                  </a:schemeClr>
                </a:solidFill>
                <a:latin typeface="Arial"/>
                <a:ea typeface="Verdana" pitchFamily="34" charset="0"/>
                <a:cs typeface="Arial"/>
              </a:rPr>
              <a:t>General Directorate of </a:t>
            </a:r>
            <a:r>
              <a:rPr lang="en-US" sz="2000" dirty="0" smtClean="0">
                <a:solidFill>
                  <a:schemeClr val="accent5">
                    <a:lumMod val="75000"/>
                  </a:schemeClr>
                </a:solidFill>
                <a:latin typeface="Arial"/>
                <a:ea typeface="Verdana" pitchFamily="34" charset="0"/>
                <a:cs typeface="Arial"/>
              </a:rPr>
              <a:t>Administration </a:t>
            </a:r>
            <a:r>
              <a:rPr lang="en-US" sz="2000" dirty="0">
                <a:solidFill>
                  <a:schemeClr val="accent5">
                    <a:lumMod val="75000"/>
                  </a:schemeClr>
                </a:solidFill>
                <a:latin typeface="Arial"/>
                <a:ea typeface="Verdana" pitchFamily="34" charset="0"/>
                <a:cs typeface="Arial"/>
              </a:rPr>
              <a:t>for Nature Conservation and </a:t>
            </a:r>
            <a:r>
              <a:rPr lang="en-US" sz="2000" dirty="0" smtClean="0">
                <a:solidFill>
                  <a:schemeClr val="accent5">
                    <a:lumMod val="75000"/>
                  </a:schemeClr>
                </a:solidFill>
                <a:latin typeface="Arial"/>
                <a:ea typeface="Verdana" pitchFamily="34" charset="0"/>
                <a:cs typeface="Arial"/>
              </a:rPr>
              <a:t>Protection</a:t>
            </a:r>
          </a:p>
          <a:p>
            <a:r>
              <a:rPr lang="en-US" sz="2000" dirty="0">
                <a:solidFill>
                  <a:schemeClr val="accent5">
                    <a:lumMod val="75000"/>
                  </a:schemeClr>
                </a:solidFill>
                <a:latin typeface="Arial"/>
                <a:ea typeface="Verdana" pitchFamily="34" charset="0"/>
                <a:cs typeface="Arial"/>
              </a:rPr>
              <a:t>Department of Freshwater </a:t>
            </a:r>
            <a:r>
              <a:rPr lang="en-US" sz="2000" dirty="0" smtClean="0">
                <a:solidFill>
                  <a:schemeClr val="accent5">
                    <a:lumMod val="75000"/>
                  </a:schemeClr>
                </a:solidFill>
                <a:latin typeface="Arial"/>
                <a:ea typeface="Verdana" pitchFamily="34" charset="0"/>
                <a:cs typeface="Arial"/>
              </a:rPr>
              <a:t>Wetlands Conservation</a:t>
            </a:r>
            <a:endParaRPr lang="en-US" sz="2000" dirty="0">
              <a:solidFill>
                <a:schemeClr val="accent5">
                  <a:lumMod val="75000"/>
                </a:schemeClr>
              </a:solidFill>
              <a:latin typeface="Arial"/>
              <a:ea typeface="Verdana" pitchFamily="34" charset="0"/>
              <a:cs typeface="Arial"/>
            </a:endParaRPr>
          </a:p>
          <a:p>
            <a:pPr algn="just"/>
            <a:endParaRPr lang="en-US" sz="2000" dirty="0" smtClean="0">
              <a:solidFill>
                <a:srgbClr val="008000"/>
              </a:solidFill>
              <a:latin typeface="Arial"/>
              <a:ea typeface="Verdana" pitchFamily="34" charset="0"/>
              <a:cs typeface="Arial"/>
            </a:endParaRPr>
          </a:p>
        </p:txBody>
      </p:sp>
    </p:spTree>
    <p:extLst>
      <p:ext uri="{BB962C8B-B14F-4D97-AF65-F5344CB8AC3E}">
        <p14:creationId xmlns:p14="http://schemas.microsoft.com/office/powerpoint/2010/main" val="1019126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10</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Flora (cont’d)</a:t>
            </a:r>
          </a:p>
          <a:p>
            <a:pPr algn="l">
              <a:spcBef>
                <a:spcPts val="0"/>
              </a:spcBef>
            </a:pPr>
            <a:r>
              <a:rPr lang="en-US" sz="2800" b="1" dirty="0" smtClean="0">
                <a:solidFill>
                  <a:srgbClr val="800000"/>
                </a:solidFill>
                <a:latin typeface="Arial"/>
                <a:cs typeface="Arial"/>
              </a:rPr>
              <a:t>   </a:t>
            </a:r>
            <a:r>
              <a:rPr lang="en-GB" sz="2400" dirty="0" smtClean="0">
                <a:solidFill>
                  <a:srgbClr val="00B050"/>
                </a:solidFill>
              </a:rPr>
              <a:t>Aquatic habitats</a:t>
            </a:r>
            <a:endParaRPr lang="en-GB" sz="2400" dirty="0">
              <a:solidFill>
                <a:srgbClr val="00B050"/>
              </a:solidFill>
            </a:endParaRPr>
          </a:p>
          <a:p>
            <a:pPr marL="800100" indent="-285750" algn="l">
              <a:spcBef>
                <a:spcPts val="0"/>
              </a:spcBef>
              <a:buFont typeface="Arial" panose="020B0604020202020204" pitchFamily="34" charset="0"/>
              <a:buChar char="•"/>
            </a:pPr>
            <a:r>
              <a:rPr lang="en-US" sz="2400" dirty="0" err="1">
                <a:solidFill>
                  <a:schemeClr val="tx1"/>
                </a:solidFill>
              </a:rPr>
              <a:t>Cyperus</a:t>
            </a:r>
            <a:r>
              <a:rPr lang="en-US" sz="2400" dirty="0">
                <a:solidFill>
                  <a:schemeClr val="tx1"/>
                </a:solidFill>
              </a:rPr>
              <a:t> plant </a:t>
            </a:r>
            <a:r>
              <a:rPr lang="en-US" sz="2400" dirty="0" smtClean="0">
                <a:solidFill>
                  <a:schemeClr val="tx1"/>
                </a:solidFill>
              </a:rPr>
              <a:t>community</a:t>
            </a:r>
          </a:p>
          <a:p>
            <a:pPr marL="800100" indent="-285750" algn="l">
              <a:spcBef>
                <a:spcPts val="0"/>
              </a:spcBef>
              <a:buFont typeface="Arial" panose="020B0604020202020204" pitchFamily="34" charset="0"/>
              <a:buChar char="•"/>
            </a:pPr>
            <a:r>
              <a:rPr lang="en-US" sz="2400" i="1" dirty="0" err="1">
                <a:solidFill>
                  <a:schemeClr val="tx1"/>
                </a:solidFill>
              </a:rPr>
              <a:t>Nelumbo</a:t>
            </a:r>
            <a:r>
              <a:rPr lang="en-US" sz="2400" i="1" dirty="0">
                <a:solidFill>
                  <a:schemeClr val="tx1"/>
                </a:solidFill>
              </a:rPr>
              <a:t> </a:t>
            </a:r>
            <a:r>
              <a:rPr lang="en-US" sz="2400" i="1" dirty="0" err="1">
                <a:solidFill>
                  <a:schemeClr val="tx1"/>
                </a:solidFill>
              </a:rPr>
              <a:t>nucifera</a:t>
            </a:r>
            <a:r>
              <a:rPr lang="en-US" sz="2400" i="1" dirty="0">
                <a:solidFill>
                  <a:schemeClr val="tx1"/>
                </a:solidFill>
              </a:rPr>
              <a:t> (Lotus) – Nymphaea sp. </a:t>
            </a:r>
            <a:r>
              <a:rPr lang="en-US" sz="2400" dirty="0">
                <a:solidFill>
                  <a:schemeClr val="tx1"/>
                </a:solidFill>
              </a:rPr>
              <a:t>(Water </a:t>
            </a:r>
            <a:r>
              <a:rPr lang="en-US" sz="2400" dirty="0" smtClean="0">
                <a:solidFill>
                  <a:schemeClr val="tx1"/>
                </a:solidFill>
              </a:rPr>
              <a:t>lily)</a:t>
            </a:r>
          </a:p>
          <a:p>
            <a:pPr marL="285750" algn="l">
              <a:spcBef>
                <a:spcPts val="0"/>
              </a:spcBef>
            </a:pPr>
            <a:r>
              <a:rPr lang="en-GB" sz="2400" dirty="0" smtClean="0">
                <a:solidFill>
                  <a:srgbClr val="00B050"/>
                </a:solidFill>
              </a:rPr>
              <a:t>Scrub</a:t>
            </a:r>
            <a:endParaRPr lang="en-US" sz="2400" dirty="0" smtClean="0">
              <a:solidFill>
                <a:schemeClr val="tx1"/>
              </a:solidFill>
            </a:endParaRPr>
          </a:p>
          <a:p>
            <a:pPr marL="800100" indent="-285750" algn="l">
              <a:spcBef>
                <a:spcPts val="0"/>
              </a:spcBef>
              <a:buFont typeface="Arial" panose="020B0604020202020204" pitchFamily="34" charset="0"/>
              <a:buChar char="•"/>
            </a:pPr>
            <a:r>
              <a:rPr lang="en-US" sz="2400" dirty="0" smtClean="0">
                <a:solidFill>
                  <a:schemeClr val="tx1"/>
                </a:solidFill>
              </a:rPr>
              <a:t>Scrub complex: </a:t>
            </a:r>
            <a:r>
              <a:rPr lang="en-US" sz="2400" dirty="0">
                <a:solidFill>
                  <a:schemeClr val="tx1"/>
                </a:solidFill>
              </a:rPr>
              <a:t>Plant community comprising mainly of </a:t>
            </a:r>
            <a:r>
              <a:rPr lang="en-US" sz="2400" dirty="0" err="1">
                <a:solidFill>
                  <a:schemeClr val="tx1"/>
                </a:solidFill>
              </a:rPr>
              <a:t>Morinda</a:t>
            </a:r>
            <a:r>
              <a:rPr lang="en-US" sz="2400" dirty="0">
                <a:solidFill>
                  <a:schemeClr val="tx1"/>
                </a:solidFill>
              </a:rPr>
              <a:t> sp. and </a:t>
            </a:r>
            <a:r>
              <a:rPr lang="en-US" sz="2400" dirty="0" err="1">
                <a:solidFill>
                  <a:schemeClr val="tx1"/>
                </a:solidFill>
              </a:rPr>
              <a:t>Phyllanthus</a:t>
            </a:r>
            <a:r>
              <a:rPr lang="en-US" sz="2400" dirty="0">
                <a:solidFill>
                  <a:schemeClr val="tx1"/>
                </a:solidFill>
              </a:rPr>
              <a:t> </a:t>
            </a:r>
            <a:r>
              <a:rPr lang="en-US" sz="2400" dirty="0" err="1">
                <a:solidFill>
                  <a:schemeClr val="tx1"/>
                </a:solidFill>
              </a:rPr>
              <a:t>reticulatus</a:t>
            </a:r>
            <a:r>
              <a:rPr lang="en-US" sz="2400" dirty="0" smtClean="0">
                <a:solidFill>
                  <a:schemeClr val="tx1"/>
                </a:solidFill>
              </a:rPr>
              <a:t>.</a:t>
            </a:r>
          </a:p>
          <a:p>
            <a:pPr marL="800100" indent="-285750" algn="l">
              <a:spcBef>
                <a:spcPts val="0"/>
              </a:spcBef>
              <a:buFont typeface="Arial" panose="020B0604020202020204" pitchFamily="34" charset="0"/>
              <a:buChar char="•"/>
            </a:pPr>
            <a:r>
              <a:rPr lang="en-US" sz="2400" dirty="0">
                <a:solidFill>
                  <a:schemeClr val="tx1"/>
                </a:solidFill>
              </a:rPr>
              <a:t>Mimosa</a:t>
            </a:r>
            <a:r>
              <a:rPr lang="en-US" sz="2400" i="1" dirty="0">
                <a:solidFill>
                  <a:schemeClr val="tx1"/>
                </a:solidFill>
              </a:rPr>
              <a:t> (Mimosa </a:t>
            </a:r>
            <a:r>
              <a:rPr lang="en-US" sz="2400" i="1" dirty="0" err="1">
                <a:solidFill>
                  <a:schemeClr val="tx1"/>
                </a:solidFill>
              </a:rPr>
              <a:t>pigra</a:t>
            </a:r>
            <a:r>
              <a:rPr lang="en-US" sz="2400" i="1" dirty="0">
                <a:solidFill>
                  <a:schemeClr val="tx1"/>
                </a:solidFill>
              </a:rPr>
              <a:t>) </a:t>
            </a:r>
          </a:p>
          <a:p>
            <a:pPr marL="571500" indent="-228600" algn="l">
              <a:spcAft>
                <a:spcPts val="600"/>
              </a:spcAft>
              <a:buFont typeface="Arial" panose="020B0604020202020204" pitchFamily="34" charset="0"/>
              <a:buChar char="•"/>
            </a:pPr>
            <a:endParaRPr lang="en-US"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D:\PICTURES\20150117 Bouvn Prek Laveun\Samsung\20150118_092907.jpg"/>
          <p:cNvPicPr/>
          <p:nvPr/>
        </p:nvPicPr>
        <p:blipFill>
          <a:blip r:embed="rId4" cstate="email"/>
          <a:srcRect/>
          <a:stretch>
            <a:fillRect/>
          </a:stretch>
        </p:blipFill>
        <p:spPr bwMode="auto">
          <a:xfrm>
            <a:off x="3154104" y="4762482"/>
            <a:ext cx="2769043" cy="1981835"/>
          </a:xfrm>
          <a:prstGeom prst="rect">
            <a:avLst/>
          </a:prstGeom>
          <a:noFill/>
          <a:ln w="9525">
            <a:noFill/>
            <a:miter lim="800000"/>
            <a:headEnd/>
            <a:tailEnd/>
          </a:ln>
        </p:spPr>
      </p:pic>
      <p:pic>
        <p:nvPicPr>
          <p:cNvPr id="11" name="Picture 10" descr="D:\PICTURES\20150418 Tamou Sakor\Samsung Botum Sakor\20150118_112857.jpg"/>
          <p:cNvPicPr/>
          <p:nvPr/>
        </p:nvPicPr>
        <p:blipFill>
          <a:blip r:embed="rId5" cstate="email"/>
          <a:srcRect/>
          <a:stretch>
            <a:fillRect/>
          </a:stretch>
        </p:blipFill>
        <p:spPr bwMode="auto">
          <a:xfrm>
            <a:off x="5913973" y="4801217"/>
            <a:ext cx="2901410" cy="1943100"/>
          </a:xfrm>
          <a:prstGeom prst="rect">
            <a:avLst/>
          </a:prstGeom>
          <a:noFill/>
          <a:ln w="9525">
            <a:noFill/>
            <a:miter lim="800000"/>
            <a:headEnd/>
            <a:tailEnd/>
          </a:ln>
        </p:spPr>
      </p:pic>
      <p:pic>
        <p:nvPicPr>
          <p:cNvPr id="15" name="Picture 14" descr="Mimosa pigra_Report Cover.jpg"/>
          <p:cNvPicPr>
            <a:picLocks noChangeAspect="1"/>
          </p:cNvPicPr>
          <p:nvPr/>
        </p:nvPicPr>
        <p:blipFill>
          <a:blip r:embed="rId6" cstate="print"/>
          <a:srcRect/>
          <a:stretch>
            <a:fillRect/>
          </a:stretch>
        </p:blipFill>
        <p:spPr bwMode="auto">
          <a:xfrm>
            <a:off x="6172200" y="3243263"/>
            <a:ext cx="2643183" cy="1878640"/>
          </a:xfrm>
          <a:prstGeom prst="rect">
            <a:avLst/>
          </a:prstGeom>
          <a:noFill/>
          <a:ln w="9525">
            <a:noFill/>
            <a:miter lim="800000"/>
            <a:headEnd/>
            <a:tailEnd/>
          </a:ln>
        </p:spPr>
      </p:pic>
      <p:pic>
        <p:nvPicPr>
          <p:cNvPr id="4" name="Picture 3"/>
          <p:cNvPicPr>
            <a:picLocks noChangeAspect="1"/>
          </p:cNvPicPr>
          <p:nvPr/>
        </p:nvPicPr>
        <p:blipFill rotWithShape="1">
          <a:blip r:embed="rId7"/>
          <a:srcRect l="31333" t="25193" r="22591" b="29103"/>
          <a:stretch/>
        </p:blipFill>
        <p:spPr>
          <a:xfrm>
            <a:off x="244146" y="4801217"/>
            <a:ext cx="2909958" cy="2010587"/>
          </a:xfrm>
          <a:prstGeom prst="rect">
            <a:avLst/>
          </a:prstGeom>
        </p:spPr>
      </p:pic>
    </p:spTree>
    <p:extLst>
      <p:ext uri="{BB962C8B-B14F-4D97-AF65-F5344CB8AC3E}">
        <p14:creationId xmlns:p14="http://schemas.microsoft.com/office/powerpoint/2010/main" val="1338284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11</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Fauna</a:t>
            </a:r>
            <a:endParaRPr lang="en-GB" sz="2400" dirty="0">
              <a:solidFill>
                <a:srgbClr val="00B050"/>
              </a:solidFill>
            </a:endParaRPr>
          </a:p>
          <a:p>
            <a:pPr marL="800100" indent="-285750" algn="l">
              <a:spcAft>
                <a:spcPts val="600"/>
              </a:spcAft>
              <a:buFont typeface="Arial" panose="020B0604020202020204" pitchFamily="34" charset="0"/>
              <a:buChar char="•"/>
            </a:pPr>
            <a:r>
              <a:rPr lang="en-GB" sz="2400" dirty="0" smtClean="0">
                <a:solidFill>
                  <a:srgbClr val="00B050"/>
                </a:solidFill>
              </a:rPr>
              <a:t>Bengal </a:t>
            </a:r>
            <a:r>
              <a:rPr lang="en-GB" sz="2400" dirty="0" err="1">
                <a:solidFill>
                  <a:srgbClr val="00B050"/>
                </a:solidFill>
              </a:rPr>
              <a:t>Florican</a:t>
            </a:r>
            <a:r>
              <a:rPr lang="en-GB" sz="2400" dirty="0">
                <a:solidFill>
                  <a:schemeClr val="tx1"/>
                </a:solidFill>
              </a:rPr>
              <a:t> (</a:t>
            </a:r>
            <a:r>
              <a:rPr lang="en-GB" sz="2400" i="1" dirty="0" err="1">
                <a:solidFill>
                  <a:schemeClr val="tx1"/>
                </a:solidFill>
              </a:rPr>
              <a:t>Houbaropsis</a:t>
            </a:r>
            <a:r>
              <a:rPr lang="en-GB" sz="2400" i="1" dirty="0">
                <a:solidFill>
                  <a:schemeClr val="tx1"/>
                </a:solidFill>
              </a:rPr>
              <a:t> </a:t>
            </a:r>
            <a:r>
              <a:rPr lang="en-GB" sz="2400" i="1" dirty="0" err="1">
                <a:solidFill>
                  <a:schemeClr val="tx1"/>
                </a:solidFill>
              </a:rPr>
              <a:t>bengalensis</a:t>
            </a:r>
            <a:r>
              <a:rPr lang="en-GB" sz="2400" i="1" dirty="0">
                <a:solidFill>
                  <a:schemeClr val="tx1"/>
                </a:solidFill>
              </a:rPr>
              <a:t>)</a:t>
            </a:r>
            <a:r>
              <a:rPr lang="en-GB" sz="2400" dirty="0">
                <a:solidFill>
                  <a:schemeClr val="tx1"/>
                </a:solidFill>
              </a:rPr>
              <a:t>, a Critically Endangered bustard. All threat categories follow those of the IUCN Red </a:t>
            </a:r>
            <a:r>
              <a:rPr lang="en-GB" sz="2400" dirty="0" smtClean="0">
                <a:solidFill>
                  <a:schemeClr val="tx1"/>
                </a:solidFill>
              </a:rPr>
              <a:t>List.</a:t>
            </a:r>
            <a:endParaRPr lang="en-US" sz="2400" dirty="0">
              <a:solidFill>
                <a:schemeClr val="tx1"/>
              </a:solidFill>
            </a:endParaRPr>
          </a:p>
          <a:p>
            <a:pPr marL="800100" indent="-285750" algn="l">
              <a:spcAft>
                <a:spcPts val="600"/>
              </a:spcAft>
              <a:buFont typeface="Arial" panose="020B0604020202020204" pitchFamily="34" charset="0"/>
              <a:buChar char="•"/>
            </a:pPr>
            <a:r>
              <a:rPr lang="en-GB" sz="2400" dirty="0">
                <a:solidFill>
                  <a:srgbClr val="00B050"/>
                </a:solidFill>
              </a:rPr>
              <a:t>Black-faced Spoonbill </a:t>
            </a:r>
            <a:r>
              <a:rPr lang="en-GB" sz="2400" i="1" dirty="0">
                <a:solidFill>
                  <a:schemeClr val="tx1"/>
                </a:solidFill>
              </a:rPr>
              <a:t>(</a:t>
            </a:r>
            <a:r>
              <a:rPr lang="en-GB" sz="2400" i="1" dirty="0" err="1">
                <a:solidFill>
                  <a:schemeClr val="tx1"/>
                </a:solidFill>
              </a:rPr>
              <a:t>Platalea</a:t>
            </a:r>
            <a:r>
              <a:rPr lang="en-GB" sz="2400" i="1" dirty="0">
                <a:solidFill>
                  <a:schemeClr val="tx1"/>
                </a:solidFill>
              </a:rPr>
              <a:t> minor)</a:t>
            </a:r>
            <a:r>
              <a:rPr lang="en-GB" sz="2400" dirty="0">
                <a:solidFill>
                  <a:schemeClr val="tx1"/>
                </a:solidFill>
              </a:rPr>
              <a:t>, an Endangered winter migrant</a:t>
            </a:r>
            <a:r>
              <a:rPr lang="en-GB" sz="2400" dirty="0" smtClean="0">
                <a:solidFill>
                  <a:schemeClr val="tx1"/>
                </a:solidFill>
              </a:rPr>
              <a:t>.</a:t>
            </a:r>
          </a:p>
          <a:p>
            <a:pPr marL="800100" indent="-285750" algn="l">
              <a:spcAft>
                <a:spcPts val="600"/>
              </a:spcAft>
              <a:buFont typeface="Arial" panose="020B0604020202020204" pitchFamily="34" charset="0"/>
              <a:buChar char="•"/>
            </a:pPr>
            <a:r>
              <a:rPr lang="en-GB" sz="2400" dirty="0">
                <a:solidFill>
                  <a:srgbClr val="00B050"/>
                </a:solidFill>
              </a:rPr>
              <a:t>Greater Adjutant </a:t>
            </a:r>
            <a:r>
              <a:rPr lang="en-GB" sz="2400" i="1" dirty="0">
                <a:solidFill>
                  <a:schemeClr val="tx1"/>
                </a:solidFill>
              </a:rPr>
              <a:t>(</a:t>
            </a:r>
            <a:r>
              <a:rPr lang="en-GB" sz="2400" i="1" dirty="0" err="1">
                <a:solidFill>
                  <a:schemeClr val="tx1"/>
                </a:solidFill>
              </a:rPr>
              <a:t>Leptoptilos</a:t>
            </a:r>
            <a:r>
              <a:rPr lang="en-GB" sz="2400" i="1" dirty="0">
                <a:solidFill>
                  <a:schemeClr val="tx1"/>
                </a:solidFill>
              </a:rPr>
              <a:t> </a:t>
            </a:r>
            <a:r>
              <a:rPr lang="en-GB" sz="2400" i="1" dirty="0" err="1">
                <a:solidFill>
                  <a:schemeClr val="tx1"/>
                </a:solidFill>
              </a:rPr>
              <a:t>dubius</a:t>
            </a:r>
            <a:r>
              <a:rPr lang="en-GB" sz="2400" i="1" dirty="0" smtClean="0">
                <a:solidFill>
                  <a:schemeClr val="tx1"/>
                </a:solidFill>
              </a:rPr>
              <a:t>)</a:t>
            </a:r>
          </a:p>
          <a:p>
            <a:pPr marL="800100" indent="-285750" algn="l">
              <a:spcAft>
                <a:spcPts val="600"/>
              </a:spcAft>
              <a:buFont typeface="Arial" panose="020B0604020202020204" pitchFamily="34" charset="0"/>
              <a:buChar char="•"/>
            </a:pPr>
            <a:r>
              <a:rPr lang="fr-FR" sz="2400" dirty="0" err="1">
                <a:solidFill>
                  <a:srgbClr val="00B050"/>
                </a:solidFill>
              </a:rPr>
              <a:t>Lesser</a:t>
            </a:r>
            <a:r>
              <a:rPr lang="fr-FR" sz="2400" dirty="0">
                <a:solidFill>
                  <a:srgbClr val="00B050"/>
                </a:solidFill>
              </a:rPr>
              <a:t> </a:t>
            </a:r>
            <a:r>
              <a:rPr lang="fr-FR" sz="2400" dirty="0" err="1" smtClean="0">
                <a:solidFill>
                  <a:srgbClr val="00B050"/>
                </a:solidFill>
              </a:rPr>
              <a:t>Adjutant</a:t>
            </a:r>
            <a:r>
              <a:rPr lang="fr-FR" sz="2400" dirty="0" smtClean="0">
                <a:solidFill>
                  <a:srgbClr val="00B050"/>
                </a:solidFill>
              </a:rPr>
              <a:t> </a:t>
            </a:r>
            <a:r>
              <a:rPr lang="fr-FR" sz="2400" i="1" dirty="0">
                <a:solidFill>
                  <a:schemeClr val="tx1"/>
                </a:solidFill>
              </a:rPr>
              <a:t>(</a:t>
            </a:r>
            <a:r>
              <a:rPr lang="fr-FR" sz="2400" i="1" dirty="0" err="1">
                <a:solidFill>
                  <a:schemeClr val="tx1"/>
                </a:solidFill>
              </a:rPr>
              <a:t>Leptoptilos</a:t>
            </a:r>
            <a:r>
              <a:rPr lang="fr-FR" sz="2400" i="1" dirty="0">
                <a:solidFill>
                  <a:schemeClr val="tx1"/>
                </a:solidFill>
              </a:rPr>
              <a:t> </a:t>
            </a:r>
            <a:r>
              <a:rPr lang="fr-FR" sz="2400" i="1" dirty="0" err="1">
                <a:solidFill>
                  <a:schemeClr val="tx1"/>
                </a:solidFill>
              </a:rPr>
              <a:t>javanicus</a:t>
            </a:r>
            <a:r>
              <a:rPr lang="fr-FR" sz="2400" i="1" dirty="0">
                <a:solidFill>
                  <a:schemeClr val="tx1"/>
                </a:solidFill>
              </a:rPr>
              <a:t>), </a:t>
            </a:r>
            <a:r>
              <a:rPr lang="fr-FR" sz="2400" i="1" dirty="0" err="1" smtClean="0">
                <a:solidFill>
                  <a:schemeClr val="tx1"/>
                </a:solidFill>
              </a:rPr>
              <a:t>Vulnerable</a:t>
            </a:r>
            <a:endParaRPr lang="fr-FR" sz="2400" i="1" dirty="0" smtClean="0">
              <a:solidFill>
                <a:schemeClr val="tx1"/>
              </a:solidFill>
            </a:endParaRPr>
          </a:p>
          <a:p>
            <a:pPr marL="800100" indent="-285750" algn="l">
              <a:spcAft>
                <a:spcPts val="600"/>
              </a:spcAft>
              <a:buFont typeface="Arial" panose="020B0604020202020204" pitchFamily="34" charset="0"/>
              <a:buChar char="•"/>
            </a:pPr>
            <a:r>
              <a:rPr lang="fr-FR" sz="2400" dirty="0" err="1">
                <a:solidFill>
                  <a:srgbClr val="00B050"/>
                </a:solidFill>
              </a:rPr>
              <a:t>Sarus</a:t>
            </a:r>
            <a:r>
              <a:rPr lang="fr-FR" sz="2400" dirty="0">
                <a:solidFill>
                  <a:srgbClr val="00B050"/>
                </a:solidFill>
              </a:rPr>
              <a:t> Crane</a:t>
            </a:r>
            <a:r>
              <a:rPr lang="fr-FR" sz="2400" i="1" dirty="0">
                <a:solidFill>
                  <a:schemeClr val="tx1"/>
                </a:solidFill>
              </a:rPr>
              <a:t> (Grus </a:t>
            </a:r>
            <a:r>
              <a:rPr lang="fr-FR" sz="2400" i="1" dirty="0" err="1">
                <a:solidFill>
                  <a:schemeClr val="tx1"/>
                </a:solidFill>
              </a:rPr>
              <a:t>antigone</a:t>
            </a:r>
            <a:r>
              <a:rPr lang="fr-FR" sz="2400" i="1" dirty="0">
                <a:solidFill>
                  <a:schemeClr val="tx1"/>
                </a:solidFill>
              </a:rPr>
              <a:t>), </a:t>
            </a:r>
            <a:r>
              <a:rPr lang="fr-FR" sz="2400" i="1" dirty="0" err="1">
                <a:solidFill>
                  <a:schemeClr val="tx1"/>
                </a:solidFill>
              </a:rPr>
              <a:t>Vulnerable</a:t>
            </a:r>
            <a:endParaRPr lang="en-US" sz="2400" i="1"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10584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12</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60000"/>
              </a:lnSpc>
              <a:spcBef>
                <a:spcPts val="1200"/>
              </a:spcBef>
              <a:spcAft>
                <a:spcPts val="600"/>
              </a:spcAft>
            </a:pPr>
            <a:r>
              <a:rPr lang="en-GB" sz="2800" b="1" dirty="0" smtClean="0">
                <a:solidFill>
                  <a:srgbClr val="800000"/>
                </a:solidFill>
                <a:latin typeface="Arial"/>
                <a:cs typeface="Arial"/>
              </a:rPr>
              <a:t>Fauna (cont’d)</a:t>
            </a:r>
            <a:endParaRPr lang="en-US" sz="2800" b="1" dirty="0">
              <a:solidFill>
                <a:srgbClr val="800000"/>
              </a:solidFill>
              <a:latin typeface="Arial"/>
              <a:cs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4" descr="C:\Users\Robert\Pictures\2011\BPL&amp;KT Jan\Asian Golden Weaver 2_small.jpg"/>
          <p:cNvPicPr>
            <a:picLocks noChangeAspect="1" noChangeArrowheads="1"/>
          </p:cNvPicPr>
          <p:nvPr/>
        </p:nvPicPr>
        <p:blipFill>
          <a:blip r:embed="rId4" cstate="print"/>
          <a:srcRect l="21574" r="38084" b="2"/>
          <a:stretch>
            <a:fillRect/>
          </a:stretch>
        </p:blipFill>
        <p:spPr bwMode="auto">
          <a:xfrm>
            <a:off x="5651552" y="1038448"/>
            <a:ext cx="1368152" cy="2086475"/>
          </a:xfrm>
          <a:prstGeom prst="rect">
            <a:avLst/>
          </a:prstGeom>
          <a:noFill/>
          <a:ln w="9525">
            <a:noFill/>
            <a:miter lim="800000"/>
            <a:headEnd/>
            <a:tailEnd/>
          </a:ln>
        </p:spPr>
      </p:pic>
      <p:pic>
        <p:nvPicPr>
          <p:cNvPr id="11" name="Picture 2" descr="C:\Documents and Settings\Robert.vanZalinge\My Documents\My Pictures\WCS\CBN images\20050517035554.jpg"/>
          <p:cNvPicPr>
            <a:picLocks noChangeAspect="1" noChangeArrowheads="1"/>
          </p:cNvPicPr>
          <p:nvPr/>
        </p:nvPicPr>
        <p:blipFill>
          <a:blip r:embed="rId5" cstate="print"/>
          <a:srcRect l="23567" r="34746"/>
          <a:stretch>
            <a:fillRect/>
          </a:stretch>
        </p:blipFill>
        <p:spPr bwMode="auto">
          <a:xfrm>
            <a:off x="250952" y="1038448"/>
            <a:ext cx="1296144" cy="2087601"/>
          </a:xfrm>
          <a:prstGeom prst="rect">
            <a:avLst/>
          </a:prstGeom>
          <a:noFill/>
        </p:spPr>
      </p:pic>
      <p:pic>
        <p:nvPicPr>
          <p:cNvPr id="13" name="Picture 12" descr="clip_GA.jpg"/>
          <p:cNvPicPr>
            <a:picLocks noChangeAspect="1"/>
          </p:cNvPicPr>
          <p:nvPr/>
        </p:nvPicPr>
        <p:blipFill>
          <a:blip r:embed="rId6" cstate="print"/>
          <a:srcRect t="6109" b="11418"/>
          <a:stretch>
            <a:fillRect/>
          </a:stretch>
        </p:blipFill>
        <p:spPr>
          <a:xfrm>
            <a:off x="1605249" y="1060950"/>
            <a:ext cx="1224136" cy="2065730"/>
          </a:xfrm>
          <a:prstGeom prst="rect">
            <a:avLst/>
          </a:prstGeom>
        </p:spPr>
      </p:pic>
      <p:pic>
        <p:nvPicPr>
          <p:cNvPr id="14" name="Picture 4" descr="C:\Documents and Settings\Robert.vanZalinge\My Documents\My Pictures\WCS\alan_pix\Birds\lessadjutant8-24.jpg"/>
          <p:cNvPicPr>
            <a:picLocks noChangeAspect="1" noChangeArrowheads="1"/>
          </p:cNvPicPr>
          <p:nvPr/>
        </p:nvPicPr>
        <p:blipFill>
          <a:blip r:embed="rId7" cstate="print"/>
          <a:srcRect l="31081" r="27064"/>
          <a:stretch>
            <a:fillRect/>
          </a:stretch>
        </p:blipFill>
        <p:spPr bwMode="auto">
          <a:xfrm>
            <a:off x="2891512" y="1038448"/>
            <a:ext cx="1336468" cy="2088232"/>
          </a:xfrm>
          <a:prstGeom prst="rect">
            <a:avLst/>
          </a:prstGeom>
          <a:noFill/>
        </p:spPr>
      </p:pic>
      <p:pic>
        <p:nvPicPr>
          <p:cNvPr id="15" name="Picture 14" descr="clip_BFS.jpg"/>
          <p:cNvPicPr>
            <a:picLocks noChangeAspect="1"/>
          </p:cNvPicPr>
          <p:nvPr/>
        </p:nvPicPr>
        <p:blipFill>
          <a:blip r:embed="rId8" cstate="print"/>
          <a:stretch>
            <a:fillRect/>
          </a:stretch>
        </p:blipFill>
        <p:spPr>
          <a:xfrm>
            <a:off x="4283400" y="1038448"/>
            <a:ext cx="1321765" cy="2088233"/>
          </a:xfrm>
          <a:prstGeom prst="rect">
            <a:avLst/>
          </a:prstGeom>
        </p:spPr>
      </p:pic>
      <p:pic>
        <p:nvPicPr>
          <p:cNvPr id="16" name="Picture 15" descr="D:\Kim Hout\Pictures\Takeo\Birds &amp; Other\Cranes, Painted Storks, Black-headed Ibis &amp; other birds\Sarus Crane\Robert_15Dec2012-1.jpg"/>
          <p:cNvPicPr/>
          <p:nvPr/>
        </p:nvPicPr>
        <p:blipFill>
          <a:blip r:embed="rId9" cstate="print"/>
          <a:srcRect/>
          <a:stretch>
            <a:fillRect/>
          </a:stretch>
        </p:blipFill>
        <p:spPr bwMode="auto">
          <a:xfrm>
            <a:off x="3455816" y="3198688"/>
            <a:ext cx="5724128" cy="3573016"/>
          </a:xfrm>
          <a:prstGeom prst="rect">
            <a:avLst/>
          </a:prstGeom>
          <a:noFill/>
          <a:ln w="9525">
            <a:noFill/>
            <a:miter lim="800000"/>
            <a:headEnd/>
            <a:tailEnd/>
          </a:ln>
        </p:spPr>
      </p:pic>
      <p:pic>
        <p:nvPicPr>
          <p:cNvPr id="17" name="Picture 16" descr="duck.jpg"/>
          <p:cNvPicPr/>
          <p:nvPr/>
        </p:nvPicPr>
        <p:blipFill>
          <a:blip r:embed="rId10" cstate="print"/>
          <a:stretch>
            <a:fillRect/>
          </a:stretch>
        </p:blipFill>
        <p:spPr>
          <a:xfrm>
            <a:off x="7019704" y="1110456"/>
            <a:ext cx="2123728" cy="1728192"/>
          </a:xfrm>
          <a:prstGeom prst="rect">
            <a:avLst/>
          </a:prstGeom>
        </p:spPr>
      </p:pic>
      <p:pic>
        <p:nvPicPr>
          <p:cNvPr id="18" name="Picture 17" descr="Black-headed Ibise_23Dec2012_3"/>
          <p:cNvPicPr/>
          <p:nvPr/>
        </p:nvPicPr>
        <p:blipFill>
          <a:blip r:embed="rId11" cstate="print"/>
          <a:srcRect t="17857"/>
          <a:stretch>
            <a:fillRect/>
          </a:stretch>
        </p:blipFill>
        <p:spPr bwMode="auto">
          <a:xfrm>
            <a:off x="278960" y="3270696"/>
            <a:ext cx="3168352" cy="1800200"/>
          </a:xfrm>
          <a:prstGeom prst="rect">
            <a:avLst/>
          </a:prstGeom>
          <a:noFill/>
          <a:ln w="9525">
            <a:noFill/>
            <a:miter lim="800000"/>
            <a:headEnd/>
            <a:tailEnd/>
          </a:ln>
        </p:spPr>
      </p:pic>
      <p:pic>
        <p:nvPicPr>
          <p:cNvPr id="19" name="Picture 18" descr="painted stork.jpg"/>
          <p:cNvPicPr>
            <a:picLocks noChangeAspect="1"/>
          </p:cNvPicPr>
          <p:nvPr/>
        </p:nvPicPr>
        <p:blipFill>
          <a:blip r:embed="rId12" cstate="print"/>
          <a:stretch>
            <a:fillRect/>
          </a:stretch>
        </p:blipFill>
        <p:spPr>
          <a:xfrm>
            <a:off x="278960" y="5142904"/>
            <a:ext cx="3168352" cy="1584176"/>
          </a:xfrm>
          <a:prstGeom prst="rect">
            <a:avLst/>
          </a:prstGeom>
        </p:spPr>
      </p:pic>
    </p:spTree>
    <p:extLst>
      <p:ext uri="{BB962C8B-B14F-4D97-AF65-F5344CB8AC3E}">
        <p14:creationId xmlns:p14="http://schemas.microsoft.com/office/powerpoint/2010/main" val="3650232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13</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Fauna (cont’d)</a:t>
            </a:r>
            <a:endParaRPr lang="en-GB" sz="2400" dirty="0">
              <a:solidFill>
                <a:srgbClr val="00B050"/>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Chart 10"/>
          <p:cNvGraphicFramePr>
            <a:graphicFrameLocks/>
          </p:cNvGraphicFramePr>
          <p:nvPr>
            <p:extLst>
              <p:ext uri="{D42A27DB-BD31-4B8C-83A1-F6EECF244321}">
                <p14:modId xmlns:p14="http://schemas.microsoft.com/office/powerpoint/2010/main" val="2736904588"/>
              </p:ext>
            </p:extLst>
          </p:nvPr>
        </p:nvGraphicFramePr>
        <p:xfrm>
          <a:off x="826646" y="1414463"/>
          <a:ext cx="7331517" cy="46392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3209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14</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Fauna (cont’d)</a:t>
            </a:r>
            <a:endParaRPr lang="en-GB" sz="2400" dirty="0">
              <a:solidFill>
                <a:srgbClr val="00B050"/>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Chart 14"/>
          <p:cNvGraphicFramePr>
            <a:graphicFrameLocks/>
          </p:cNvGraphicFramePr>
          <p:nvPr>
            <p:extLst>
              <p:ext uri="{D42A27DB-BD31-4B8C-83A1-F6EECF244321}">
                <p14:modId xmlns:p14="http://schemas.microsoft.com/office/powerpoint/2010/main" val="1171822327"/>
              </p:ext>
            </p:extLst>
          </p:nvPr>
        </p:nvGraphicFramePr>
        <p:xfrm>
          <a:off x="1485899" y="1557338"/>
          <a:ext cx="6615113" cy="41447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8197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15</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Ecosystem services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8" descr="C:\Documents and Settings\Robert.vanZalinge\My Documents\My Pictures\BPL\ESA Jan 12\rice fields_BPL_jan12.jpg"/>
          <p:cNvPicPr>
            <a:picLocks noChangeAspect="1" noChangeArrowheads="1"/>
          </p:cNvPicPr>
          <p:nvPr/>
        </p:nvPicPr>
        <p:blipFill>
          <a:blip r:embed="rId4" cstate="print"/>
          <a:srcRect/>
          <a:stretch>
            <a:fillRect/>
          </a:stretch>
        </p:blipFill>
        <p:spPr bwMode="auto">
          <a:xfrm>
            <a:off x="274196" y="1330649"/>
            <a:ext cx="5240780" cy="2095539"/>
          </a:xfrm>
          <a:prstGeom prst="rect">
            <a:avLst/>
          </a:prstGeom>
          <a:noFill/>
          <a:ln w="9525">
            <a:noFill/>
            <a:miter lim="800000"/>
            <a:headEnd/>
            <a:tailEnd/>
          </a:ln>
        </p:spPr>
      </p:pic>
      <p:pic>
        <p:nvPicPr>
          <p:cNvPr id="14" name="Picture 8" descr="C:\Documents and Settings\Robert.vanZalinge\Desktop\3-Lady collecting water lily.jpg"/>
          <p:cNvPicPr>
            <a:picLocks noChangeAspect="1" noChangeArrowheads="1"/>
          </p:cNvPicPr>
          <p:nvPr/>
        </p:nvPicPr>
        <p:blipFill>
          <a:blip r:embed="rId5" cstate="print"/>
          <a:srcRect l="2866" t="23665" r="2545"/>
          <a:stretch>
            <a:fillRect/>
          </a:stretch>
        </p:blipFill>
        <p:spPr bwMode="auto">
          <a:xfrm>
            <a:off x="3765235" y="3418397"/>
            <a:ext cx="4921565" cy="2592288"/>
          </a:xfrm>
          <a:prstGeom prst="rect">
            <a:avLst/>
          </a:prstGeom>
          <a:noFill/>
          <a:ln w="9525">
            <a:noFill/>
            <a:miter lim="800000"/>
            <a:headEnd/>
            <a:tailEnd/>
          </a:ln>
        </p:spPr>
      </p:pic>
      <p:pic>
        <p:nvPicPr>
          <p:cNvPr id="15" name="Picture 9" descr="C:\Documents and Settings\Robert.vanZalinge\Desktop\4-Men cutting grass for cattle.jpg"/>
          <p:cNvPicPr>
            <a:picLocks noChangeAspect="1" noChangeArrowheads="1"/>
          </p:cNvPicPr>
          <p:nvPr/>
        </p:nvPicPr>
        <p:blipFill>
          <a:blip r:embed="rId6" cstate="print"/>
          <a:srcRect/>
          <a:stretch>
            <a:fillRect/>
          </a:stretch>
        </p:blipFill>
        <p:spPr bwMode="auto">
          <a:xfrm>
            <a:off x="5514976" y="1090018"/>
            <a:ext cx="3301689" cy="2328378"/>
          </a:xfrm>
          <a:prstGeom prst="rect">
            <a:avLst/>
          </a:prstGeom>
          <a:noFill/>
          <a:ln w="9525">
            <a:noFill/>
            <a:miter lim="800000"/>
            <a:headEnd/>
            <a:tailEnd/>
          </a:ln>
        </p:spPr>
      </p:pic>
      <p:pic>
        <p:nvPicPr>
          <p:cNvPr id="16" name="Picture 15" descr="Fish lots tanged with local nets1.jpg"/>
          <p:cNvPicPr>
            <a:picLocks noChangeAspect="1"/>
          </p:cNvPicPr>
          <p:nvPr/>
        </p:nvPicPr>
        <p:blipFill>
          <a:blip r:embed="rId7" cstate="print"/>
          <a:stretch>
            <a:fillRect/>
          </a:stretch>
        </p:blipFill>
        <p:spPr>
          <a:xfrm>
            <a:off x="275522" y="3426188"/>
            <a:ext cx="3476108" cy="2627516"/>
          </a:xfrm>
          <a:prstGeom prst="rect">
            <a:avLst/>
          </a:prstGeom>
        </p:spPr>
      </p:pic>
    </p:spTree>
    <p:extLst>
      <p:ext uri="{BB962C8B-B14F-4D97-AF65-F5344CB8AC3E}">
        <p14:creationId xmlns:p14="http://schemas.microsoft.com/office/powerpoint/2010/main" val="2336806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16</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Ecosystem services (cont’d)</a:t>
            </a:r>
          </a:p>
          <a:p>
            <a:pPr algn="l">
              <a:spcAft>
                <a:spcPts val="600"/>
              </a:spcAft>
            </a:pPr>
            <a:r>
              <a:rPr lang="en-GB" sz="2400" dirty="0">
                <a:solidFill>
                  <a:schemeClr val="tx1"/>
                </a:solidFill>
              </a:rPr>
              <a:t>Total net annual values of different products harvested from </a:t>
            </a:r>
            <a:r>
              <a:rPr lang="en-GB" sz="2400" dirty="0" smtClean="0">
                <a:solidFill>
                  <a:schemeClr val="tx1"/>
                </a:solidFill>
              </a:rPr>
              <a:t>BPL in 2012 was calculated at USD 2,168,019.</a:t>
            </a: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Chart 1"/>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43024" y="2114550"/>
            <a:ext cx="6443663" cy="404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659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17</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Objectives</a:t>
            </a:r>
          </a:p>
          <a:p>
            <a:pPr algn="l">
              <a:lnSpc>
                <a:spcPct val="60000"/>
              </a:lnSpc>
              <a:spcAft>
                <a:spcPts val="600"/>
              </a:spcAft>
            </a:pPr>
            <a:endParaRPr lang="en-US" sz="2800" b="1" dirty="0" smtClean="0">
              <a:solidFill>
                <a:srgbClr val="800000"/>
              </a:solidFill>
              <a:latin typeface="Arial"/>
              <a:cs typeface="Arial"/>
            </a:endParaRPr>
          </a:p>
          <a:p>
            <a:pPr marL="571500" lvl="0" indent="-171450" algn="l">
              <a:buFont typeface="Arial" panose="020B0604020202020204" pitchFamily="34" charset="0"/>
              <a:buChar char="•"/>
            </a:pPr>
            <a:r>
              <a:rPr lang="en-US" sz="2400" dirty="0" smtClean="0">
                <a:solidFill>
                  <a:schemeClr val="tx1"/>
                </a:solidFill>
              </a:rPr>
              <a:t>ensure </a:t>
            </a:r>
            <a:r>
              <a:rPr lang="en-US" sz="2400" dirty="0">
                <a:solidFill>
                  <a:schemeClr val="tx1"/>
                </a:solidFill>
              </a:rPr>
              <a:t>the conservation and protection of natural landscape, ecosystems, culture, and biodiversity; </a:t>
            </a:r>
            <a:endParaRPr lang="en-US" sz="2400" dirty="0" smtClean="0">
              <a:solidFill>
                <a:schemeClr val="tx1"/>
              </a:solidFill>
            </a:endParaRPr>
          </a:p>
          <a:p>
            <a:pPr marL="571500" lvl="0" indent="-171450" algn="l">
              <a:buFont typeface="Arial" panose="020B0604020202020204" pitchFamily="34" charset="0"/>
              <a:buChar char="•"/>
            </a:pPr>
            <a:r>
              <a:rPr lang="en-US" sz="2400" dirty="0" smtClean="0">
                <a:solidFill>
                  <a:schemeClr val="tx1"/>
                </a:solidFill>
              </a:rPr>
              <a:t>provide </a:t>
            </a:r>
            <a:r>
              <a:rPr lang="en-US" sz="2400" dirty="0">
                <a:solidFill>
                  <a:schemeClr val="tx1"/>
                </a:solidFill>
              </a:rPr>
              <a:t>products and nature’s services to sustainable use; </a:t>
            </a:r>
            <a:r>
              <a:rPr lang="en-US" sz="2400" dirty="0" smtClean="0">
                <a:solidFill>
                  <a:schemeClr val="tx1"/>
                </a:solidFill>
              </a:rPr>
              <a:t>and</a:t>
            </a:r>
          </a:p>
          <a:p>
            <a:pPr marL="571500" lvl="0" indent="-171450" algn="l">
              <a:buFont typeface="Arial" panose="020B0604020202020204" pitchFamily="34" charset="0"/>
              <a:buChar char="•"/>
            </a:pPr>
            <a:r>
              <a:rPr lang="en-US" sz="2400" dirty="0" smtClean="0">
                <a:solidFill>
                  <a:schemeClr val="tx1"/>
                </a:solidFill>
              </a:rPr>
              <a:t>encourage </a:t>
            </a:r>
            <a:r>
              <a:rPr lang="en-US" sz="2400" dirty="0">
                <a:solidFill>
                  <a:schemeClr val="tx1"/>
                </a:solidFill>
              </a:rPr>
              <a:t>local communities as well as the publics to participate in the management, protection, and conservation of biodiversity and natural resources in the region. </a:t>
            </a: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
          <p:cNvGrpSpPr/>
          <p:nvPr/>
        </p:nvGrpSpPr>
        <p:grpSpPr>
          <a:xfrm>
            <a:off x="847994" y="4509792"/>
            <a:ext cx="7543800" cy="1559859"/>
            <a:chOff x="847994" y="4509792"/>
            <a:chExt cx="7543800" cy="1559859"/>
          </a:xfrm>
        </p:grpSpPr>
        <p:pic>
          <p:nvPicPr>
            <p:cNvPr id="8" name="Picture 7"/>
            <p:cNvPicPr>
              <a:picLocks noChangeAspect="1"/>
            </p:cNvPicPr>
            <p:nvPr/>
          </p:nvPicPr>
          <p:blipFill rotWithShape="1">
            <a:blip r:embed="rId4"/>
            <a:srcRect l="20098" t="73243" r="21923" b="5698"/>
            <a:stretch/>
          </p:blipFill>
          <p:spPr>
            <a:xfrm>
              <a:off x="847994" y="4529123"/>
              <a:ext cx="7543800" cy="1540528"/>
            </a:xfrm>
            <a:prstGeom prst="rect">
              <a:avLst/>
            </a:prstGeom>
          </p:spPr>
        </p:pic>
        <p:pic>
          <p:nvPicPr>
            <p:cNvPr id="11" name="Picture 2" descr="Image result for Cambodian farmer applying fertilize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47994" y="4509792"/>
              <a:ext cx="1963042" cy="1344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6933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18</a:t>
            </a:fld>
            <a:endParaRPr kumimoji="0" lang="en-US" sz="1400" dirty="0">
              <a:latin typeface="Times New Roman"/>
              <a:cs typeface="Times New Roman"/>
            </a:endParaRPr>
          </a:p>
        </p:txBody>
      </p:sp>
      <p:sp>
        <p:nvSpPr>
          <p:cNvPr id="12" name="Subtitle 4"/>
          <p:cNvSpPr txBox="1">
            <a:spLocks/>
          </p:cNvSpPr>
          <p:nvPr/>
        </p:nvSpPr>
        <p:spPr>
          <a:xfrm>
            <a:off x="274194" y="606777"/>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endParaRPr lang="en-US" sz="3600" b="1" dirty="0" smtClean="0">
              <a:solidFill>
                <a:srgbClr val="800000"/>
              </a:solidFill>
              <a:latin typeface="Arial"/>
              <a:cs typeface="Arial"/>
            </a:endParaRPr>
          </a:p>
          <a:p>
            <a:pPr algn="l">
              <a:lnSpc>
                <a:spcPct val="60000"/>
              </a:lnSpc>
              <a:spcAft>
                <a:spcPts val="600"/>
              </a:spcAft>
            </a:pPr>
            <a:endParaRPr lang="en-US" sz="3600" b="1" dirty="0">
              <a:solidFill>
                <a:srgbClr val="800000"/>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p>
          <a:p>
            <a:pPr algn="l">
              <a:lnSpc>
                <a:spcPct val="60000"/>
              </a:lnSpc>
              <a:spcAft>
                <a:spcPts val="600"/>
              </a:spcAft>
            </a:pPr>
            <a:r>
              <a:rPr lang="en-US" sz="3600" b="1" dirty="0" smtClean="0">
                <a:solidFill>
                  <a:srgbClr val="800000"/>
                </a:solidFill>
                <a:latin typeface="Arial"/>
                <a:cs typeface="Arial"/>
              </a:rPr>
              <a:t>Part 2.-</a:t>
            </a:r>
          </a:p>
          <a:p>
            <a:pPr algn="l">
              <a:lnSpc>
                <a:spcPct val="60000"/>
              </a:lnSpc>
              <a:spcAft>
                <a:spcPts val="600"/>
              </a:spcAft>
            </a:pPr>
            <a:endParaRPr lang="en-US" sz="3600" b="1" dirty="0">
              <a:solidFill>
                <a:srgbClr val="800000"/>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3600" b="1" dirty="0">
                <a:solidFill>
                  <a:srgbClr val="800000"/>
                </a:solidFill>
                <a:latin typeface="Arial"/>
                <a:cs typeface="Arial"/>
              </a:rPr>
              <a:t> </a:t>
            </a:r>
            <a:r>
              <a:rPr lang="en-US" sz="3600" b="1" dirty="0" smtClean="0">
                <a:solidFill>
                  <a:srgbClr val="800000"/>
                </a:solidFill>
                <a:latin typeface="Arial"/>
                <a:cs typeface="Arial"/>
              </a:rPr>
              <a:t>   Implementation Activities</a:t>
            </a:r>
            <a:endParaRPr lang="en-US" sz="3600" b="1" dirty="0">
              <a:solidFill>
                <a:srgbClr val="800000"/>
              </a:solidFill>
              <a:latin typeface="Arial"/>
              <a:cs typeface="Arial"/>
            </a:endParaRPr>
          </a:p>
          <a:p>
            <a:pPr algn="l">
              <a:lnSpc>
                <a:spcPct val="60000"/>
              </a:lnSpc>
              <a:spcAft>
                <a:spcPts val="600"/>
              </a:spcAft>
            </a:pPr>
            <a:endParaRPr lang="en-US" sz="1600" dirty="0">
              <a:solidFill>
                <a:schemeClr val="tx1"/>
              </a:solidFill>
              <a:latin typeface="Arial"/>
              <a:cs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Tree>
    <p:extLst>
      <p:ext uri="{BB962C8B-B14F-4D97-AF65-F5344CB8AC3E}">
        <p14:creationId xmlns:p14="http://schemas.microsoft.com/office/powerpoint/2010/main" val="3938469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19</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Implement activities</a:t>
            </a:r>
          </a:p>
          <a:p>
            <a:pPr algn="l">
              <a:lnSpc>
                <a:spcPct val="60000"/>
              </a:lnSpc>
              <a:spcAft>
                <a:spcPts val="600"/>
              </a:spcAft>
            </a:pPr>
            <a:endParaRPr lang="en-US" sz="2800" b="1" dirty="0" smtClean="0">
              <a:solidFill>
                <a:srgbClr val="800000"/>
              </a:solidFill>
              <a:latin typeface="Arial"/>
              <a:cs typeface="Arial"/>
            </a:endParaRPr>
          </a:p>
          <a:p>
            <a:pPr marL="571500" lvl="0" indent="-171450" algn="l">
              <a:lnSpc>
                <a:spcPct val="200000"/>
              </a:lnSpc>
              <a:buFont typeface="Arial" panose="020B0604020202020204" pitchFamily="34" charset="0"/>
              <a:buChar char="•"/>
            </a:pPr>
            <a:r>
              <a:rPr lang="en-US" sz="2400" dirty="0" smtClean="0">
                <a:solidFill>
                  <a:schemeClr val="tx1"/>
                </a:solidFill>
              </a:rPr>
              <a:t>Patrols;</a:t>
            </a:r>
          </a:p>
          <a:p>
            <a:pPr marL="571500" lvl="0" indent="-171450" algn="l">
              <a:lnSpc>
                <a:spcPct val="200000"/>
              </a:lnSpc>
              <a:buFont typeface="Arial" panose="020B0604020202020204" pitchFamily="34" charset="0"/>
              <a:buChar char="•"/>
            </a:pPr>
            <a:r>
              <a:rPr lang="en-US" sz="2400" dirty="0" smtClean="0">
                <a:solidFill>
                  <a:schemeClr val="tx1"/>
                </a:solidFill>
              </a:rPr>
              <a:t>Monitoring and Statistical biodiversity records;</a:t>
            </a:r>
          </a:p>
          <a:p>
            <a:pPr marL="571500" lvl="0" indent="-171450" algn="l">
              <a:lnSpc>
                <a:spcPct val="200000"/>
              </a:lnSpc>
              <a:buFont typeface="Arial" panose="020B0604020202020204" pitchFamily="34" charset="0"/>
              <a:buChar char="•"/>
            </a:pPr>
            <a:r>
              <a:rPr lang="en-US" sz="2400" dirty="0" smtClean="0">
                <a:solidFill>
                  <a:schemeClr val="tx1"/>
                </a:solidFill>
              </a:rPr>
              <a:t>Hydrological management;</a:t>
            </a:r>
          </a:p>
          <a:p>
            <a:pPr marL="571500" lvl="0" indent="-171450" algn="l">
              <a:lnSpc>
                <a:spcPct val="200000"/>
              </a:lnSpc>
              <a:buFont typeface="Arial" panose="020B0604020202020204" pitchFamily="34" charset="0"/>
              <a:buChar char="•"/>
            </a:pPr>
            <a:r>
              <a:rPr lang="en-US" sz="2400" dirty="0" smtClean="0">
                <a:solidFill>
                  <a:schemeClr val="tx1"/>
                </a:solidFill>
              </a:rPr>
              <a:t>Awareness raising. </a:t>
            </a: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29575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2</a:t>
            </a:fld>
            <a:endParaRPr kumimoji="0" lang="en-US" sz="1400" dirty="0">
              <a:latin typeface="Times New Roman"/>
              <a:cs typeface="Times New Roman"/>
            </a:endParaRPr>
          </a:p>
        </p:txBody>
      </p:sp>
      <p:sp>
        <p:nvSpPr>
          <p:cNvPr id="12" name="Subtitle 4"/>
          <p:cNvSpPr txBox="1">
            <a:spLocks/>
          </p:cNvSpPr>
          <p:nvPr/>
        </p:nvSpPr>
        <p:spPr>
          <a:xfrm>
            <a:off x="274194" y="606777"/>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Outline</a:t>
            </a:r>
            <a:endParaRPr lang="en-US" sz="3600" b="1" dirty="0">
              <a:solidFill>
                <a:srgbClr val="800000"/>
              </a:solidFill>
              <a:latin typeface="Arial"/>
              <a:cs typeface="Arial"/>
            </a:endParaRPr>
          </a:p>
          <a:p>
            <a:pPr algn="l">
              <a:lnSpc>
                <a:spcPct val="60000"/>
              </a:lnSpc>
              <a:spcAft>
                <a:spcPts val="600"/>
              </a:spcAft>
            </a:pPr>
            <a:endParaRPr lang="en-US" sz="1600" dirty="0">
              <a:solidFill>
                <a:schemeClr val="tx1"/>
              </a:solidFill>
              <a:latin typeface="Arial"/>
              <a:cs typeface="Arial"/>
            </a:endParaRPr>
          </a:p>
          <a:p>
            <a:pPr marL="457200" indent="-57150" algn="l">
              <a:spcBef>
                <a:spcPts val="1200"/>
              </a:spcBef>
              <a:spcAft>
                <a:spcPts val="1200"/>
              </a:spcAft>
              <a:buFont typeface="Arial"/>
              <a:buChar char="•"/>
            </a:pPr>
            <a:r>
              <a:rPr lang="en-US" sz="2400" dirty="0" smtClean="0">
                <a:solidFill>
                  <a:schemeClr val="tx1"/>
                </a:solidFill>
                <a:latin typeface="Arial"/>
                <a:cs typeface="Arial"/>
              </a:rPr>
              <a:t> Introduction</a:t>
            </a:r>
            <a:endParaRPr lang="en-US" sz="2400" dirty="0">
              <a:solidFill>
                <a:schemeClr val="tx1"/>
              </a:solidFill>
              <a:latin typeface="Arial"/>
              <a:cs typeface="Arial"/>
            </a:endParaRPr>
          </a:p>
          <a:p>
            <a:pPr marL="457200" indent="-57150" algn="l">
              <a:spcBef>
                <a:spcPts val="1200"/>
              </a:spcBef>
              <a:spcAft>
                <a:spcPts val="1200"/>
              </a:spcAft>
              <a:buFont typeface="Arial"/>
              <a:buChar char="•"/>
            </a:pPr>
            <a:r>
              <a:rPr lang="en-US" sz="2400" dirty="0">
                <a:solidFill>
                  <a:schemeClr val="tx1"/>
                </a:solidFill>
                <a:latin typeface="Arial"/>
                <a:cs typeface="Arial"/>
              </a:rPr>
              <a:t> </a:t>
            </a:r>
            <a:r>
              <a:rPr lang="en-US" sz="2400" dirty="0" smtClean="0">
                <a:solidFill>
                  <a:schemeClr val="tx1"/>
                </a:solidFill>
                <a:latin typeface="Arial"/>
                <a:cs typeface="Arial"/>
              </a:rPr>
              <a:t>Implementation Activities</a:t>
            </a:r>
            <a:endParaRPr lang="en-US" sz="2400" dirty="0">
              <a:solidFill>
                <a:schemeClr val="tx1"/>
              </a:solidFill>
              <a:latin typeface="Arial"/>
              <a:cs typeface="Arial"/>
            </a:endParaRPr>
          </a:p>
          <a:p>
            <a:pPr marL="457200" indent="-57150" algn="l">
              <a:spcBef>
                <a:spcPts val="1200"/>
              </a:spcBef>
              <a:spcAft>
                <a:spcPts val="1200"/>
              </a:spcAft>
              <a:buFont typeface="Arial"/>
              <a:buChar char="•"/>
            </a:pPr>
            <a:r>
              <a:rPr lang="en-US" sz="2400" dirty="0">
                <a:solidFill>
                  <a:schemeClr val="tx1"/>
                </a:solidFill>
                <a:latin typeface="Arial"/>
                <a:cs typeface="Arial"/>
              </a:rPr>
              <a:t> </a:t>
            </a:r>
            <a:r>
              <a:rPr lang="en-US" sz="2400" dirty="0" smtClean="0">
                <a:solidFill>
                  <a:schemeClr val="tx1"/>
                </a:solidFill>
                <a:latin typeface="Arial"/>
                <a:cs typeface="Arial"/>
              </a:rPr>
              <a:t>Challenges</a:t>
            </a:r>
            <a:r>
              <a:rPr lang="en-US" sz="2400" dirty="0">
                <a:solidFill>
                  <a:schemeClr val="tx1"/>
                </a:solidFill>
                <a:latin typeface="Arial"/>
                <a:cs typeface="Arial"/>
              </a:rPr>
              <a:t> </a:t>
            </a:r>
            <a:r>
              <a:rPr lang="en-US" sz="2400" dirty="0" smtClean="0">
                <a:solidFill>
                  <a:schemeClr val="tx1"/>
                </a:solidFill>
                <a:latin typeface="Arial"/>
                <a:cs typeface="Arial"/>
              </a:rPr>
              <a:t>and Solutions</a:t>
            </a:r>
            <a:endParaRPr lang="en-US" sz="2400" dirty="0">
              <a:solidFill>
                <a:schemeClr val="tx1"/>
              </a:solidFill>
              <a:latin typeface="Arial"/>
              <a:cs typeface="Arial"/>
            </a:endParaRPr>
          </a:p>
          <a:p>
            <a:pPr marL="457200" indent="-57150" algn="l">
              <a:spcBef>
                <a:spcPts val="1200"/>
              </a:spcBef>
              <a:spcAft>
                <a:spcPts val="1200"/>
              </a:spcAft>
              <a:buFont typeface="Arial"/>
              <a:buChar char="•"/>
            </a:pPr>
            <a:r>
              <a:rPr lang="en-US" sz="2400" dirty="0">
                <a:solidFill>
                  <a:schemeClr val="tx1"/>
                </a:solidFill>
                <a:latin typeface="Arial"/>
                <a:cs typeface="Arial"/>
              </a:rPr>
              <a:t> </a:t>
            </a:r>
            <a:r>
              <a:rPr lang="en-US" sz="2400" dirty="0" smtClean="0">
                <a:solidFill>
                  <a:schemeClr val="tx1"/>
                </a:solidFill>
                <a:latin typeface="Arial"/>
                <a:cs typeface="Arial"/>
              </a:rPr>
              <a:t>Conclusion and Way Forwards</a:t>
            </a:r>
          </a:p>
          <a:p>
            <a:pPr algn="l"/>
            <a:endParaRPr lang="en-US" sz="2400" dirty="0" smtClean="0">
              <a:solidFill>
                <a:schemeClr val="tx1"/>
              </a:solidFill>
              <a:latin typeface="Arial"/>
              <a:cs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Tree>
    <p:extLst>
      <p:ext uri="{BB962C8B-B14F-4D97-AF65-F5344CB8AC3E}">
        <p14:creationId xmlns:p14="http://schemas.microsoft.com/office/powerpoint/2010/main" val="3923664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20</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Implement activities (cont’d)</a:t>
            </a:r>
          </a:p>
          <a:p>
            <a:pPr marL="457200" indent="-57150" algn="l">
              <a:lnSpc>
                <a:spcPct val="60000"/>
              </a:lnSpc>
              <a:spcAft>
                <a:spcPts val="600"/>
              </a:spcAft>
              <a:buFont typeface="Arial" panose="020B0604020202020204" pitchFamily="34" charset="0"/>
              <a:buChar char="•"/>
            </a:pPr>
            <a:r>
              <a:rPr lang="en-US" sz="2400" dirty="0" smtClean="0">
                <a:solidFill>
                  <a:srgbClr val="00B050"/>
                </a:solidFill>
              </a:rPr>
              <a:t>  Patrols</a:t>
            </a: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1344" y="2028885"/>
            <a:ext cx="5309354" cy="3982016"/>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val="0"/>
              </a:ext>
            </a:extLst>
          </a:blip>
          <a:srcRect t="13511" r="20617"/>
          <a:stretch/>
        </p:blipFill>
        <p:spPr>
          <a:xfrm>
            <a:off x="5628716" y="1499683"/>
            <a:ext cx="3115236" cy="4525445"/>
          </a:xfrm>
          <a:prstGeom prst="rect">
            <a:avLst/>
          </a:prstGeom>
        </p:spPr>
      </p:pic>
    </p:spTree>
    <p:extLst>
      <p:ext uri="{BB962C8B-B14F-4D97-AF65-F5344CB8AC3E}">
        <p14:creationId xmlns:p14="http://schemas.microsoft.com/office/powerpoint/2010/main" val="1517044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21</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Implement activities (cont’d)</a:t>
            </a:r>
          </a:p>
          <a:p>
            <a:pPr marL="457200" indent="-57150" algn="l">
              <a:lnSpc>
                <a:spcPct val="60000"/>
              </a:lnSpc>
              <a:spcBef>
                <a:spcPts val="1800"/>
              </a:spcBef>
              <a:spcAft>
                <a:spcPts val="600"/>
              </a:spcAft>
              <a:buFont typeface="Arial" panose="020B0604020202020204" pitchFamily="34" charset="0"/>
              <a:buChar char="•"/>
            </a:pPr>
            <a:r>
              <a:rPr lang="en-US" sz="2400" dirty="0" smtClean="0">
                <a:solidFill>
                  <a:srgbClr val="00B050"/>
                </a:solidFill>
              </a:rPr>
              <a:t>  Patrols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196" y="2225170"/>
            <a:ext cx="2653067" cy="3473670"/>
          </a:xfrm>
          <a:prstGeom prst="rect">
            <a:avLst/>
          </a:prstGeom>
        </p:spPr>
      </p:pic>
      <p:pic>
        <p:nvPicPr>
          <p:cNvPr id="15" name="Picture 14"/>
          <p:cNvPicPr>
            <a:picLocks noChangeAspect="1"/>
          </p:cNvPicPr>
          <p:nvPr/>
        </p:nvPicPr>
        <p:blipFill rotWithShape="1">
          <a:blip r:embed="rId5" cstate="email">
            <a:extLst>
              <a:ext uri="{28A0092B-C50C-407E-A947-70E740481C1C}">
                <a14:useLocalDpi xmlns:a14="http://schemas.microsoft.com/office/drawing/2010/main" val="0"/>
              </a:ext>
            </a:extLst>
          </a:blip>
          <a:srcRect l="15445" t="1425" r="-8123" b="-1425"/>
          <a:stretch/>
        </p:blipFill>
        <p:spPr>
          <a:xfrm rot="10800000">
            <a:off x="2541499" y="2171694"/>
            <a:ext cx="3030623" cy="3550335"/>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72125" y="2206977"/>
            <a:ext cx="3230937" cy="3526946"/>
          </a:xfrm>
          <a:prstGeom prst="rect">
            <a:avLst/>
          </a:prstGeom>
        </p:spPr>
      </p:pic>
    </p:spTree>
    <p:extLst>
      <p:ext uri="{BB962C8B-B14F-4D97-AF65-F5344CB8AC3E}">
        <p14:creationId xmlns:p14="http://schemas.microsoft.com/office/powerpoint/2010/main" val="564915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22</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Implement activities (cont’d)</a:t>
            </a:r>
          </a:p>
          <a:p>
            <a:pPr marL="457200" indent="-57150" algn="l">
              <a:lnSpc>
                <a:spcPct val="60000"/>
              </a:lnSpc>
              <a:spcBef>
                <a:spcPts val="1800"/>
              </a:spcBef>
              <a:spcAft>
                <a:spcPts val="600"/>
              </a:spcAft>
              <a:buFont typeface="Arial" panose="020B0604020202020204" pitchFamily="34" charset="0"/>
              <a:buChar char="•"/>
            </a:pPr>
            <a:r>
              <a:rPr lang="en-US" sz="2400" dirty="0" smtClean="0">
                <a:solidFill>
                  <a:srgbClr val="00B050"/>
                </a:solidFill>
              </a:rPr>
              <a:t>  Monitoring and biodiversity statistical records</a:t>
            </a: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1343" y="2430079"/>
            <a:ext cx="4147112" cy="3168171"/>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71990" y="2429933"/>
            <a:ext cx="4308959" cy="3197038"/>
          </a:xfrm>
          <a:prstGeom prst="rect">
            <a:avLst/>
          </a:prstGeom>
        </p:spPr>
      </p:pic>
    </p:spTree>
    <p:extLst>
      <p:ext uri="{BB962C8B-B14F-4D97-AF65-F5344CB8AC3E}">
        <p14:creationId xmlns:p14="http://schemas.microsoft.com/office/powerpoint/2010/main" val="298641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23</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Implement activities (cont’d)</a:t>
            </a:r>
          </a:p>
          <a:p>
            <a:pPr marL="457200" indent="-57150" algn="l">
              <a:lnSpc>
                <a:spcPct val="60000"/>
              </a:lnSpc>
              <a:spcBef>
                <a:spcPts val="1800"/>
              </a:spcBef>
              <a:spcAft>
                <a:spcPts val="600"/>
              </a:spcAft>
              <a:buFont typeface="Arial" panose="020B0604020202020204" pitchFamily="34" charset="0"/>
              <a:buChar char="•"/>
            </a:pPr>
            <a:endParaRPr lang="en-US" sz="2400" dirty="0" smtClean="0">
              <a:solidFill>
                <a:srgbClr val="00B050"/>
              </a:solidFill>
            </a:endParaRP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rotWithShape="1">
          <a:blip r:embed="rId4"/>
          <a:srcRect l="34517" t="25001" r="34187" b="12108"/>
          <a:stretch/>
        </p:blipFill>
        <p:spPr>
          <a:xfrm>
            <a:off x="524578" y="605039"/>
            <a:ext cx="4957762" cy="5601402"/>
          </a:xfrm>
          <a:prstGeom prst="rect">
            <a:avLst/>
          </a:prstGeom>
        </p:spPr>
      </p:pic>
      <p:sp>
        <p:nvSpPr>
          <p:cNvPr id="6" name="TextBox 5"/>
          <p:cNvSpPr txBox="1"/>
          <p:nvPr/>
        </p:nvSpPr>
        <p:spPr>
          <a:xfrm>
            <a:off x="5057775" y="4908161"/>
            <a:ext cx="3314700" cy="1200329"/>
          </a:xfrm>
          <a:prstGeom prst="rect">
            <a:avLst/>
          </a:prstGeom>
          <a:noFill/>
        </p:spPr>
        <p:txBody>
          <a:bodyPr wrap="square" rtlCol="0">
            <a:spAutoFit/>
          </a:bodyPr>
          <a:lstStyle/>
          <a:p>
            <a:pPr marL="400050">
              <a:spcBef>
                <a:spcPts val="1800"/>
              </a:spcBef>
              <a:spcAft>
                <a:spcPts val="600"/>
              </a:spcAft>
            </a:pPr>
            <a:r>
              <a:rPr lang="en-US" sz="2400" dirty="0" smtClean="0">
                <a:solidFill>
                  <a:srgbClr val="00B050"/>
                </a:solidFill>
              </a:rPr>
              <a:t>Bird species population count in January 2017 at BPL </a:t>
            </a:r>
            <a:endParaRPr lang="en-US" sz="2400" dirty="0">
              <a:solidFill>
                <a:srgbClr val="00B050"/>
              </a:solidFill>
            </a:endParaRPr>
          </a:p>
        </p:txBody>
      </p:sp>
    </p:spTree>
    <p:extLst>
      <p:ext uri="{BB962C8B-B14F-4D97-AF65-F5344CB8AC3E}">
        <p14:creationId xmlns:p14="http://schemas.microsoft.com/office/powerpoint/2010/main" val="2787651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24</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Hydrological management</a:t>
            </a: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193" y="2028825"/>
            <a:ext cx="3081650" cy="3196233"/>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75337" y="2028825"/>
            <a:ext cx="2397175" cy="3196233"/>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64152" y="2015297"/>
            <a:ext cx="2911185" cy="3209761"/>
          </a:xfrm>
          <a:prstGeom prst="rect">
            <a:avLst/>
          </a:prstGeom>
        </p:spPr>
      </p:pic>
    </p:spTree>
    <p:extLst>
      <p:ext uri="{BB962C8B-B14F-4D97-AF65-F5344CB8AC3E}">
        <p14:creationId xmlns:p14="http://schemas.microsoft.com/office/powerpoint/2010/main" val="3934478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25</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Awareness Raising</a:t>
            </a: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2595" y="1391248"/>
            <a:ext cx="3467838" cy="4623784"/>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43880" y="1391248"/>
            <a:ext cx="3467838" cy="4623784"/>
          </a:xfrm>
          <a:prstGeom prst="rect">
            <a:avLst/>
          </a:prstGeom>
        </p:spPr>
      </p:pic>
    </p:spTree>
    <p:extLst>
      <p:ext uri="{BB962C8B-B14F-4D97-AF65-F5344CB8AC3E}">
        <p14:creationId xmlns:p14="http://schemas.microsoft.com/office/powerpoint/2010/main" val="4178401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26</a:t>
            </a:fld>
            <a:endParaRPr kumimoji="0" lang="en-US" sz="1400" dirty="0">
              <a:latin typeface="Times New Roman"/>
              <a:cs typeface="Times New Roman"/>
            </a:endParaRPr>
          </a:p>
        </p:txBody>
      </p:sp>
      <p:sp>
        <p:nvSpPr>
          <p:cNvPr id="12" name="Subtitle 4"/>
          <p:cNvSpPr txBox="1">
            <a:spLocks/>
          </p:cNvSpPr>
          <p:nvPr/>
        </p:nvSpPr>
        <p:spPr>
          <a:xfrm>
            <a:off x="274194" y="606777"/>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endParaRPr lang="en-US" sz="3600" b="1" dirty="0" smtClean="0">
              <a:solidFill>
                <a:srgbClr val="800000"/>
              </a:solidFill>
              <a:latin typeface="Arial"/>
              <a:cs typeface="Arial"/>
            </a:endParaRPr>
          </a:p>
          <a:p>
            <a:pPr algn="l">
              <a:lnSpc>
                <a:spcPct val="60000"/>
              </a:lnSpc>
              <a:spcAft>
                <a:spcPts val="600"/>
              </a:spcAft>
            </a:pPr>
            <a:endParaRPr lang="en-US" sz="3600" b="1" dirty="0">
              <a:solidFill>
                <a:srgbClr val="800000"/>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p>
          <a:p>
            <a:pPr algn="l">
              <a:lnSpc>
                <a:spcPct val="60000"/>
              </a:lnSpc>
              <a:spcAft>
                <a:spcPts val="600"/>
              </a:spcAft>
            </a:pPr>
            <a:r>
              <a:rPr lang="en-US" sz="3600" b="1" dirty="0" smtClean="0">
                <a:solidFill>
                  <a:srgbClr val="800000"/>
                </a:solidFill>
                <a:latin typeface="Arial"/>
                <a:cs typeface="Arial"/>
              </a:rPr>
              <a:t>Part 3.-</a:t>
            </a:r>
          </a:p>
          <a:p>
            <a:pPr algn="l">
              <a:lnSpc>
                <a:spcPct val="60000"/>
              </a:lnSpc>
              <a:spcAft>
                <a:spcPts val="600"/>
              </a:spcAft>
            </a:pPr>
            <a:endParaRPr lang="en-US" sz="3600" b="1" dirty="0">
              <a:solidFill>
                <a:srgbClr val="800000"/>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3600" b="1" dirty="0">
                <a:solidFill>
                  <a:srgbClr val="800000"/>
                </a:solidFill>
                <a:latin typeface="Arial"/>
                <a:cs typeface="Arial"/>
              </a:rPr>
              <a:t> </a:t>
            </a:r>
            <a:r>
              <a:rPr lang="en-US" sz="3600" b="1" dirty="0" smtClean="0">
                <a:solidFill>
                  <a:srgbClr val="800000"/>
                </a:solidFill>
                <a:latin typeface="Arial"/>
                <a:cs typeface="Arial"/>
              </a:rPr>
              <a:t>          Challenges</a:t>
            </a:r>
            <a:endParaRPr lang="en-US" sz="3600" b="1" dirty="0">
              <a:solidFill>
                <a:srgbClr val="800000"/>
              </a:solidFill>
              <a:latin typeface="Arial"/>
              <a:cs typeface="Arial"/>
            </a:endParaRPr>
          </a:p>
          <a:p>
            <a:pPr algn="l">
              <a:lnSpc>
                <a:spcPct val="60000"/>
              </a:lnSpc>
              <a:spcAft>
                <a:spcPts val="600"/>
              </a:spcAft>
            </a:pPr>
            <a:endParaRPr lang="en-US" sz="1600" dirty="0">
              <a:solidFill>
                <a:schemeClr val="tx1"/>
              </a:solidFill>
              <a:latin typeface="Arial"/>
              <a:cs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Tree>
    <p:extLst>
      <p:ext uri="{BB962C8B-B14F-4D97-AF65-F5344CB8AC3E}">
        <p14:creationId xmlns:p14="http://schemas.microsoft.com/office/powerpoint/2010/main" val="2112462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27</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Challenges</a:t>
            </a:r>
            <a:endParaRPr lang="en-US" sz="2400" dirty="0" smtClean="0">
              <a:solidFill>
                <a:schemeClr val="tx1"/>
              </a:solidFill>
            </a:endParaRPr>
          </a:p>
          <a:p>
            <a:pPr marL="571500" lvl="0" indent="-171450" algn="l">
              <a:buFont typeface="Arial" panose="020B0604020202020204" pitchFamily="34" charset="0"/>
              <a:buChar char="•"/>
            </a:pPr>
            <a:r>
              <a:rPr lang="en-US" sz="2400" dirty="0" smtClean="0">
                <a:solidFill>
                  <a:schemeClr val="tx1"/>
                </a:solidFill>
              </a:rPr>
              <a:t>Decrease in population of </a:t>
            </a:r>
            <a:r>
              <a:rPr lang="en-US" sz="2400" dirty="0" err="1" smtClean="0">
                <a:solidFill>
                  <a:schemeClr val="tx1"/>
                </a:solidFill>
              </a:rPr>
              <a:t>Sarus</a:t>
            </a:r>
            <a:r>
              <a:rPr lang="en-US" sz="2400" dirty="0" smtClean="0">
                <a:solidFill>
                  <a:schemeClr val="tx1"/>
                </a:solidFill>
              </a:rPr>
              <a:t> Crane and their early departure from the reserve;</a:t>
            </a:r>
          </a:p>
          <a:p>
            <a:pPr marL="571500" lvl="0" indent="-171450" algn="l">
              <a:buFont typeface="Arial" panose="020B0604020202020204" pitchFamily="34" charset="0"/>
              <a:buChar char="•"/>
            </a:pPr>
            <a:r>
              <a:rPr lang="en-US" sz="2400" dirty="0" smtClean="0">
                <a:solidFill>
                  <a:schemeClr val="tx1"/>
                </a:solidFill>
              </a:rPr>
              <a:t>Unbalancing ecosystems; </a:t>
            </a:r>
          </a:p>
          <a:p>
            <a:pPr marL="571500" lvl="0" indent="-171450" algn="l">
              <a:buFont typeface="Arial" panose="020B0604020202020204" pitchFamily="34" charset="0"/>
              <a:buChar char="•"/>
            </a:pPr>
            <a:r>
              <a:rPr lang="en-US" sz="2400" dirty="0" smtClean="0">
                <a:solidFill>
                  <a:schemeClr val="tx1"/>
                </a:solidFill>
              </a:rPr>
              <a:t>Rice cultivation potentially affects water quality;</a:t>
            </a:r>
          </a:p>
          <a:p>
            <a:pPr marL="571500" lvl="0" indent="-171450" algn="l">
              <a:buFont typeface="Arial" panose="020B0604020202020204" pitchFamily="34" charset="0"/>
              <a:buChar char="•"/>
            </a:pPr>
            <a:r>
              <a:rPr lang="en-US" sz="2400" dirty="0" smtClean="0">
                <a:solidFill>
                  <a:schemeClr val="tx1"/>
                </a:solidFill>
              </a:rPr>
              <a:t>INNS such as </a:t>
            </a:r>
            <a:r>
              <a:rPr lang="en-US" sz="2400" i="1" dirty="0" smtClean="0">
                <a:solidFill>
                  <a:schemeClr val="tx1"/>
                </a:solidFill>
              </a:rPr>
              <a:t>mimosa </a:t>
            </a:r>
            <a:r>
              <a:rPr lang="en-US" sz="2400" i="1" dirty="0" err="1" smtClean="0">
                <a:solidFill>
                  <a:schemeClr val="tx1"/>
                </a:solidFill>
              </a:rPr>
              <a:t>pigra</a:t>
            </a:r>
            <a:r>
              <a:rPr lang="en-US" sz="2400" i="1" dirty="0" smtClean="0">
                <a:solidFill>
                  <a:schemeClr val="tx1"/>
                </a:solidFill>
              </a:rPr>
              <a:t>, </a:t>
            </a:r>
            <a:r>
              <a:rPr lang="en-US" sz="2400" i="1" dirty="0" err="1" smtClean="0">
                <a:solidFill>
                  <a:schemeClr val="tx1"/>
                </a:solidFill>
              </a:rPr>
              <a:t>impomea</a:t>
            </a:r>
            <a:r>
              <a:rPr lang="en-US" sz="2400" i="1" dirty="0" smtClean="0">
                <a:solidFill>
                  <a:schemeClr val="tx1"/>
                </a:solidFill>
              </a:rPr>
              <a:t> </a:t>
            </a:r>
            <a:r>
              <a:rPr lang="en-US" sz="2400" i="1" dirty="0" err="1" smtClean="0">
                <a:solidFill>
                  <a:schemeClr val="tx1"/>
                </a:solidFill>
              </a:rPr>
              <a:t>ruben</a:t>
            </a:r>
            <a:r>
              <a:rPr lang="en-US" sz="2400" i="1" dirty="0" smtClean="0">
                <a:solidFill>
                  <a:schemeClr val="tx1"/>
                </a:solidFill>
              </a:rPr>
              <a:t>, </a:t>
            </a:r>
          </a:p>
          <a:p>
            <a:pPr marL="571500" lvl="0" indent="-171450" algn="l">
              <a:buFont typeface="Arial" panose="020B0604020202020204" pitchFamily="34" charset="0"/>
              <a:buChar char="•"/>
            </a:pPr>
            <a:r>
              <a:rPr lang="en-US" sz="2400" dirty="0" smtClean="0">
                <a:solidFill>
                  <a:schemeClr val="tx1"/>
                </a:solidFill>
              </a:rPr>
              <a:t>Illegal </a:t>
            </a:r>
            <a:r>
              <a:rPr lang="en-US" sz="2400" dirty="0" err="1" smtClean="0">
                <a:solidFill>
                  <a:schemeClr val="tx1"/>
                </a:solidFill>
              </a:rPr>
              <a:t>fishings</a:t>
            </a:r>
            <a:r>
              <a:rPr lang="en-US" sz="2400" dirty="0" smtClean="0">
                <a:solidFill>
                  <a:schemeClr val="tx1"/>
                </a:solidFill>
              </a:rPr>
              <a:t>; </a:t>
            </a:r>
          </a:p>
          <a:p>
            <a:pPr marL="571500" lvl="0" indent="-171450" algn="l">
              <a:buFont typeface="Arial" panose="020B0604020202020204" pitchFamily="34" charset="0"/>
              <a:buChar char="•"/>
            </a:pPr>
            <a:r>
              <a:rPr lang="en-US" sz="2400" dirty="0" smtClean="0">
                <a:solidFill>
                  <a:schemeClr val="tx1"/>
                </a:solidFill>
              </a:rPr>
              <a:t>Land encroachment even not in large scale; </a:t>
            </a:r>
          </a:p>
          <a:p>
            <a:pPr marL="571500" lvl="0" indent="-171450" algn="l">
              <a:buFont typeface="Arial" panose="020B0604020202020204" pitchFamily="34" charset="0"/>
              <a:buChar char="•"/>
            </a:pPr>
            <a:r>
              <a:rPr lang="en-US" sz="2400" dirty="0" smtClean="0">
                <a:solidFill>
                  <a:schemeClr val="tx1"/>
                </a:solidFill>
              </a:rPr>
              <a:t>Environmental awareness raising to local people;</a:t>
            </a:r>
          </a:p>
          <a:p>
            <a:pPr marL="571500" lvl="0" indent="-171450" algn="l">
              <a:buFont typeface="Arial" panose="020B0604020202020204" pitchFamily="34" charset="0"/>
              <a:buChar char="•"/>
            </a:pPr>
            <a:r>
              <a:rPr lang="en-US" sz="2400" dirty="0" smtClean="0">
                <a:solidFill>
                  <a:schemeClr val="tx1"/>
                </a:solidFill>
              </a:rPr>
              <a:t>Rangers’ capacity is limit;</a:t>
            </a:r>
          </a:p>
          <a:p>
            <a:pPr marL="571500" lvl="0" indent="-171450" algn="l">
              <a:buFont typeface="Arial" panose="020B0604020202020204" pitchFamily="34" charset="0"/>
              <a:buChar char="•"/>
            </a:pPr>
            <a:r>
              <a:rPr lang="en-US" sz="2400" dirty="0" smtClean="0">
                <a:solidFill>
                  <a:schemeClr val="tx1"/>
                </a:solidFill>
              </a:rPr>
              <a:t>Project funding.  </a:t>
            </a: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51739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28</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Solutions</a:t>
            </a:r>
            <a:endParaRPr lang="en-US" sz="2400" dirty="0" smtClean="0">
              <a:solidFill>
                <a:schemeClr val="tx1"/>
              </a:solidFill>
            </a:endParaRPr>
          </a:p>
          <a:p>
            <a:pPr marL="571500" lvl="0" indent="-171450" algn="l">
              <a:buFont typeface="Arial" panose="020B0604020202020204" pitchFamily="34" charset="0"/>
              <a:buChar char="•"/>
            </a:pPr>
            <a:r>
              <a:rPr lang="en-US" sz="2400" dirty="0" smtClean="0">
                <a:solidFill>
                  <a:schemeClr val="tx1"/>
                </a:solidFill>
              </a:rPr>
              <a:t>Placing tracking tools on the leg of </a:t>
            </a:r>
            <a:r>
              <a:rPr lang="en-US" sz="2400" dirty="0" err="1" smtClean="0">
                <a:solidFill>
                  <a:schemeClr val="tx1"/>
                </a:solidFill>
              </a:rPr>
              <a:t>Sarus</a:t>
            </a:r>
            <a:r>
              <a:rPr lang="en-US" sz="2400" dirty="0" smtClean="0">
                <a:solidFill>
                  <a:schemeClr val="tx1"/>
                </a:solidFill>
              </a:rPr>
              <a:t> crane ; </a:t>
            </a:r>
          </a:p>
          <a:p>
            <a:pPr marL="571500" lvl="0" indent="-171450" algn="l">
              <a:buFont typeface="Arial" panose="020B0604020202020204" pitchFamily="34" charset="0"/>
              <a:buChar char="•"/>
            </a:pPr>
            <a:r>
              <a:rPr lang="en-US" sz="2400" dirty="0" smtClean="0">
                <a:solidFill>
                  <a:schemeClr val="tx1"/>
                </a:solidFill>
              </a:rPr>
              <a:t>Finding effective mechanism to naturally retain more water in the piloting dike such that </a:t>
            </a:r>
            <a:r>
              <a:rPr lang="en-US" sz="2400" dirty="0" err="1" smtClean="0">
                <a:solidFill>
                  <a:schemeClr val="tx1"/>
                </a:solidFill>
              </a:rPr>
              <a:t>Sarus</a:t>
            </a:r>
            <a:r>
              <a:rPr lang="en-US" sz="2400" dirty="0" smtClean="0">
                <a:solidFill>
                  <a:schemeClr val="tx1"/>
                </a:solidFill>
              </a:rPr>
              <a:t> crane can feed in the reserve longer;</a:t>
            </a:r>
          </a:p>
          <a:p>
            <a:pPr marL="571500" lvl="0" indent="-171450" algn="l">
              <a:buFont typeface="Arial" panose="020B0604020202020204" pitchFamily="34" charset="0"/>
              <a:buChar char="•"/>
            </a:pPr>
            <a:r>
              <a:rPr lang="en-US" sz="2400" dirty="0" smtClean="0">
                <a:solidFill>
                  <a:schemeClr val="tx1"/>
                </a:solidFill>
              </a:rPr>
              <a:t>Enhancing law enforcement; </a:t>
            </a:r>
          </a:p>
          <a:p>
            <a:pPr marL="571500" lvl="0" indent="-171450" algn="l">
              <a:buFont typeface="Arial" panose="020B0604020202020204" pitchFamily="34" charset="0"/>
              <a:buChar char="•"/>
            </a:pPr>
            <a:r>
              <a:rPr lang="en-US" sz="2400" dirty="0" err="1" smtClean="0">
                <a:solidFill>
                  <a:schemeClr val="tx1"/>
                </a:solidFill>
              </a:rPr>
              <a:t>Sarus</a:t>
            </a:r>
            <a:r>
              <a:rPr lang="en-US" sz="2400" dirty="0" smtClean="0">
                <a:solidFill>
                  <a:schemeClr val="tx1"/>
                </a:solidFill>
              </a:rPr>
              <a:t> crane rice community groups;</a:t>
            </a:r>
          </a:p>
          <a:p>
            <a:pPr marL="571500" lvl="0" indent="-171450" algn="l">
              <a:buFont typeface="Arial" panose="020B0604020202020204" pitchFamily="34" charset="0"/>
              <a:buChar char="•"/>
            </a:pPr>
            <a:r>
              <a:rPr lang="en-US" sz="2400" dirty="0" smtClean="0">
                <a:solidFill>
                  <a:schemeClr val="tx1"/>
                </a:solidFill>
              </a:rPr>
              <a:t>Rapid assessment on plant communities;</a:t>
            </a:r>
          </a:p>
          <a:p>
            <a:pPr marL="571500" lvl="0" indent="-171450" algn="l">
              <a:buFont typeface="Arial" panose="020B0604020202020204" pitchFamily="34" charset="0"/>
              <a:buChar char="•"/>
            </a:pPr>
            <a:r>
              <a:rPr lang="en-US" sz="2400" dirty="0" smtClean="0">
                <a:solidFill>
                  <a:schemeClr val="tx1"/>
                </a:solidFill>
              </a:rPr>
              <a:t>Establishment of committee on illegal activities elimination and zonation; </a:t>
            </a:r>
          </a:p>
          <a:p>
            <a:pPr marL="571500" lvl="0" indent="-171450" algn="l">
              <a:buFont typeface="Arial" panose="020B0604020202020204" pitchFamily="34" charset="0"/>
              <a:buChar char="•"/>
            </a:pPr>
            <a:r>
              <a:rPr lang="en-US" sz="2400" dirty="0" smtClean="0">
                <a:solidFill>
                  <a:schemeClr val="tx1"/>
                </a:solidFill>
              </a:rPr>
              <a:t>Zonation and boundary demarcation- 4 zones are divided in a protected areas; </a:t>
            </a:r>
          </a:p>
          <a:p>
            <a:pPr marL="571500" lvl="0" indent="-171450" algn="l">
              <a:buFont typeface="Arial" panose="020B0604020202020204" pitchFamily="34" charset="0"/>
              <a:buChar char="•"/>
            </a:pPr>
            <a:endParaRPr lang="en-US" sz="2400" dirty="0" smtClean="0">
              <a:solidFill>
                <a:schemeClr val="tx1"/>
              </a:solidFill>
            </a:endParaRP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66542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29</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Solutions </a:t>
            </a:r>
            <a:r>
              <a:rPr lang="en-US" sz="2800" b="1" smtClean="0">
                <a:solidFill>
                  <a:srgbClr val="800000"/>
                </a:solidFill>
                <a:latin typeface="Arial"/>
                <a:cs typeface="Arial"/>
              </a:rPr>
              <a:t>(cont’d)</a:t>
            </a:r>
            <a:endParaRPr lang="en-US" sz="2400" dirty="0" smtClean="0">
              <a:solidFill>
                <a:schemeClr val="tx1"/>
              </a:solidFill>
            </a:endParaRPr>
          </a:p>
          <a:p>
            <a:pPr marL="571500" lvl="0" indent="-171450" algn="l">
              <a:buFont typeface="Arial" panose="020B0604020202020204" pitchFamily="34" charset="0"/>
              <a:buChar char="•"/>
            </a:pPr>
            <a:r>
              <a:rPr lang="en-US" sz="2400" dirty="0" smtClean="0">
                <a:solidFill>
                  <a:schemeClr val="tx1"/>
                </a:solidFill>
              </a:rPr>
              <a:t>Vulnerability assessment;</a:t>
            </a:r>
          </a:p>
          <a:p>
            <a:pPr marL="571500" lvl="0" indent="-171450" algn="l">
              <a:buFont typeface="Arial" panose="020B0604020202020204" pitchFamily="34" charset="0"/>
              <a:buChar char="•"/>
            </a:pPr>
            <a:r>
              <a:rPr lang="en-US" sz="2400" dirty="0" smtClean="0">
                <a:solidFill>
                  <a:schemeClr val="tx1"/>
                </a:solidFill>
              </a:rPr>
              <a:t>Drafting guidance for the wise-use of freshwater wetlands in Cambodia;</a:t>
            </a:r>
          </a:p>
          <a:p>
            <a:pPr marL="571500" lvl="0" indent="-171450" algn="l">
              <a:buFont typeface="Arial" panose="020B0604020202020204" pitchFamily="34" charset="0"/>
              <a:buChar char="•"/>
            </a:pPr>
            <a:r>
              <a:rPr lang="en-US" sz="2400" dirty="0" smtClean="0">
                <a:solidFill>
                  <a:schemeClr val="tx1"/>
                </a:solidFill>
              </a:rPr>
              <a:t>INNS management and control;</a:t>
            </a:r>
          </a:p>
          <a:p>
            <a:pPr marL="571500" lvl="0" indent="-171450" algn="l">
              <a:buFont typeface="Arial" panose="020B0604020202020204" pitchFamily="34" charset="0"/>
              <a:buChar char="•"/>
            </a:pPr>
            <a:r>
              <a:rPr lang="en-US" sz="2400" dirty="0" smtClean="0">
                <a:solidFill>
                  <a:schemeClr val="tx1"/>
                </a:solidFill>
              </a:rPr>
              <a:t>Establishing more environmental awareness platforms;</a:t>
            </a:r>
          </a:p>
          <a:p>
            <a:pPr marL="571500" lvl="0" indent="-171450" algn="l">
              <a:buFont typeface="Arial" panose="020B0604020202020204" pitchFamily="34" charset="0"/>
              <a:buChar char="•"/>
            </a:pPr>
            <a:r>
              <a:rPr lang="en-US" sz="2400" dirty="0" smtClean="0">
                <a:solidFill>
                  <a:schemeClr val="tx1"/>
                </a:solidFill>
              </a:rPr>
              <a:t>Capacity building to rangers;</a:t>
            </a:r>
          </a:p>
          <a:p>
            <a:pPr marL="571500" lvl="0" indent="-171450" algn="l">
              <a:buFont typeface="Arial" panose="020B0604020202020204" pitchFamily="34" charset="0"/>
              <a:buChar char="•"/>
            </a:pPr>
            <a:r>
              <a:rPr lang="en-US" sz="2400" dirty="0" smtClean="0">
                <a:solidFill>
                  <a:schemeClr val="tx1"/>
                </a:solidFill>
              </a:rPr>
              <a:t>Finding more funds to support the projects.</a:t>
            </a: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39814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3</a:t>
            </a:fld>
            <a:endParaRPr kumimoji="0" lang="en-US" sz="1400" dirty="0">
              <a:latin typeface="Times New Roman"/>
              <a:cs typeface="Times New Roman"/>
            </a:endParaRPr>
          </a:p>
        </p:txBody>
      </p:sp>
      <p:sp>
        <p:nvSpPr>
          <p:cNvPr id="12" name="Subtitle 4"/>
          <p:cNvSpPr txBox="1">
            <a:spLocks/>
          </p:cNvSpPr>
          <p:nvPr/>
        </p:nvSpPr>
        <p:spPr>
          <a:xfrm>
            <a:off x="274194" y="606777"/>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endParaRPr lang="en-US" sz="3600" b="1" dirty="0" smtClean="0">
              <a:solidFill>
                <a:srgbClr val="800000"/>
              </a:solidFill>
              <a:latin typeface="Arial"/>
              <a:cs typeface="Arial"/>
            </a:endParaRPr>
          </a:p>
          <a:p>
            <a:pPr algn="l">
              <a:lnSpc>
                <a:spcPct val="60000"/>
              </a:lnSpc>
              <a:spcAft>
                <a:spcPts val="600"/>
              </a:spcAft>
            </a:pPr>
            <a:endParaRPr lang="en-US" sz="3600" b="1" dirty="0">
              <a:solidFill>
                <a:srgbClr val="800000"/>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p>
          <a:p>
            <a:pPr algn="l">
              <a:lnSpc>
                <a:spcPct val="60000"/>
              </a:lnSpc>
              <a:spcAft>
                <a:spcPts val="600"/>
              </a:spcAft>
            </a:pPr>
            <a:r>
              <a:rPr lang="en-US" sz="3600" b="1" dirty="0" smtClean="0">
                <a:solidFill>
                  <a:srgbClr val="800000"/>
                </a:solidFill>
                <a:latin typeface="Arial"/>
                <a:cs typeface="Arial"/>
              </a:rPr>
              <a:t>Part 1.-</a:t>
            </a:r>
          </a:p>
          <a:p>
            <a:pPr algn="l">
              <a:lnSpc>
                <a:spcPct val="60000"/>
              </a:lnSpc>
              <a:spcAft>
                <a:spcPts val="600"/>
              </a:spcAft>
            </a:pPr>
            <a:endParaRPr lang="en-US" sz="3600" b="1" dirty="0">
              <a:solidFill>
                <a:srgbClr val="800000"/>
              </a:solidFill>
              <a:latin typeface="Arial"/>
              <a:cs typeface="Arial"/>
            </a:endParaRPr>
          </a:p>
          <a:p>
            <a:pPr algn="l">
              <a:lnSpc>
                <a:spcPct val="60000"/>
              </a:lnSpc>
              <a:spcAft>
                <a:spcPts val="600"/>
              </a:spcAft>
            </a:pPr>
            <a:r>
              <a:rPr lang="en-US" sz="3600" b="1" dirty="0" smtClean="0">
                <a:solidFill>
                  <a:srgbClr val="800000"/>
                </a:solidFill>
                <a:latin typeface="Arial"/>
                <a:cs typeface="Arial"/>
              </a:rPr>
              <a:t>						Introduction</a:t>
            </a:r>
            <a:endParaRPr lang="en-US" sz="3600" b="1" dirty="0">
              <a:solidFill>
                <a:srgbClr val="800000"/>
              </a:solidFill>
              <a:latin typeface="Arial"/>
              <a:cs typeface="Arial"/>
            </a:endParaRPr>
          </a:p>
          <a:p>
            <a:pPr algn="l">
              <a:lnSpc>
                <a:spcPct val="60000"/>
              </a:lnSpc>
              <a:spcAft>
                <a:spcPts val="600"/>
              </a:spcAft>
            </a:pPr>
            <a:endParaRPr lang="en-US" sz="1600" dirty="0">
              <a:solidFill>
                <a:schemeClr val="tx1"/>
              </a:solidFill>
              <a:latin typeface="Arial"/>
              <a:cs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Tree>
    <p:extLst>
      <p:ext uri="{BB962C8B-B14F-4D97-AF65-F5344CB8AC3E}">
        <p14:creationId xmlns:p14="http://schemas.microsoft.com/office/powerpoint/2010/main" val="1491670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30</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4" descr="F:\BirdLife Document\Photo\BPL\BPL Vanna\Vanna photo\IMG_115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9909" y="3471850"/>
            <a:ext cx="3603516" cy="27025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Pict.Agriculter\IMG_012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19625" y="648133"/>
            <a:ext cx="3257106" cy="24427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Pict.Agriculter\IMG_0068.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b="10676"/>
          <a:stretch/>
        </p:blipFill>
        <p:spPr bwMode="auto">
          <a:xfrm>
            <a:off x="803466" y="652450"/>
            <a:ext cx="3639959" cy="2438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00663" y="3697628"/>
            <a:ext cx="2476068" cy="769441"/>
          </a:xfrm>
          <a:prstGeom prst="rect">
            <a:avLst/>
          </a:prstGeom>
          <a:noFill/>
        </p:spPr>
        <p:txBody>
          <a:bodyPr wrap="square" rtlCol="0">
            <a:spAutoFit/>
          </a:bodyPr>
          <a:lstStyle/>
          <a:p>
            <a:r>
              <a:rPr lang="en-US" sz="2400" dirty="0" smtClean="0">
                <a:solidFill>
                  <a:srgbClr val="00B050"/>
                </a:solidFill>
              </a:rPr>
              <a:t>Sustainable</a:t>
            </a:r>
            <a:r>
              <a:rPr lang="en-US" sz="2000" dirty="0" smtClean="0">
                <a:solidFill>
                  <a:srgbClr val="00B050"/>
                </a:solidFill>
              </a:rPr>
              <a:t> Rice Farming</a:t>
            </a:r>
            <a:endParaRPr lang="en-US" sz="2000" dirty="0">
              <a:solidFill>
                <a:srgbClr val="00B050"/>
              </a:solidFill>
            </a:endParaRPr>
          </a:p>
        </p:txBody>
      </p:sp>
    </p:spTree>
    <p:extLst>
      <p:ext uri="{BB962C8B-B14F-4D97-AF65-F5344CB8AC3E}">
        <p14:creationId xmlns:p14="http://schemas.microsoft.com/office/powerpoint/2010/main" val="3227809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31</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2" descr="D:\Pok\Field trip reports\11Mar\Welcome to the Birds K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4403" y="3282722"/>
            <a:ext cx="3726234" cy="27830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Pok\Field trip reports\11Mar\sign and info board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8257" y="3306864"/>
            <a:ext cx="3696782" cy="27046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user\Downloads\IMG_1305.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9257" y="615885"/>
            <a:ext cx="3715598" cy="26668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user\Downloads\IMG_1394.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14261" y="609247"/>
            <a:ext cx="3686376" cy="2657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16393" y="585105"/>
            <a:ext cx="3322830" cy="461665"/>
          </a:xfrm>
          <a:prstGeom prst="rect">
            <a:avLst/>
          </a:prstGeom>
          <a:noFill/>
        </p:spPr>
        <p:txBody>
          <a:bodyPr wrap="square" rtlCol="0">
            <a:spAutoFit/>
          </a:bodyPr>
          <a:lstStyle/>
          <a:p>
            <a:r>
              <a:rPr lang="en-US" sz="2400" b="1" dirty="0" smtClean="0">
                <a:solidFill>
                  <a:srgbClr val="00B050"/>
                </a:solidFill>
              </a:rPr>
              <a:t>Awareness Raising</a:t>
            </a:r>
            <a:endParaRPr lang="en-US" sz="2400" b="1" dirty="0">
              <a:solidFill>
                <a:srgbClr val="00B050"/>
              </a:solidFill>
            </a:endParaRPr>
          </a:p>
        </p:txBody>
      </p:sp>
    </p:spTree>
    <p:extLst>
      <p:ext uri="{BB962C8B-B14F-4D97-AF65-F5344CB8AC3E}">
        <p14:creationId xmlns:p14="http://schemas.microsoft.com/office/powerpoint/2010/main" val="762570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32</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176451"/>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3216393" y="585105"/>
            <a:ext cx="3322830" cy="461665"/>
          </a:xfrm>
          <a:prstGeom prst="rect">
            <a:avLst/>
          </a:prstGeom>
          <a:noFill/>
        </p:spPr>
        <p:txBody>
          <a:bodyPr wrap="square" rtlCol="0">
            <a:spAutoFit/>
          </a:bodyPr>
          <a:lstStyle/>
          <a:p>
            <a:r>
              <a:rPr lang="en-US" sz="2400" b="1" dirty="0" smtClean="0">
                <a:solidFill>
                  <a:srgbClr val="00B050"/>
                </a:solidFill>
              </a:rPr>
              <a:t>Awareness Raising</a:t>
            </a:r>
            <a:endParaRPr lang="en-US" sz="2400" b="1" dirty="0">
              <a:solidFill>
                <a:srgbClr val="00B050"/>
              </a:solidFill>
            </a:endParaRPr>
          </a:p>
        </p:txBody>
      </p:sp>
      <p:pic>
        <p:nvPicPr>
          <p:cNvPr id="13" name="Content Placeholder 3" descr="02"/>
          <p:cNvPicPr>
            <a:picLocks/>
          </p:cNvPicPr>
          <p:nvPr/>
        </p:nvPicPr>
        <p:blipFill>
          <a:blip r:embed="rId4" cstate="print">
            <a:lum bright="-20000" contrast="20000"/>
          </a:blip>
          <a:srcRect l="20796" t="6595" r="16072" b="60603"/>
          <a:stretch>
            <a:fillRect/>
          </a:stretch>
        </p:blipFill>
        <p:spPr bwMode="auto">
          <a:xfrm>
            <a:off x="279527" y="634976"/>
            <a:ext cx="4922565" cy="3892716"/>
          </a:xfrm>
          <a:prstGeom prst="rect">
            <a:avLst/>
          </a:prstGeom>
          <a:noFill/>
          <a:ln w="9525">
            <a:noFill/>
            <a:miter lim="800000"/>
            <a:headEnd/>
            <a:tailEnd/>
          </a:ln>
        </p:spPr>
      </p:pic>
      <p:pic>
        <p:nvPicPr>
          <p:cNvPr id="18" name="Picture 17" descr="05"/>
          <p:cNvPicPr/>
          <p:nvPr/>
        </p:nvPicPr>
        <p:blipFill>
          <a:blip r:embed="rId5" cstate="print">
            <a:lum bright="-20000" contrast="20000"/>
          </a:blip>
          <a:srcRect l="18341" t="49397" r="17554" b="16960"/>
          <a:stretch>
            <a:fillRect/>
          </a:stretch>
        </p:blipFill>
        <p:spPr bwMode="auto">
          <a:xfrm>
            <a:off x="5234928" y="3069528"/>
            <a:ext cx="3575728" cy="1995777"/>
          </a:xfrm>
          <a:prstGeom prst="rect">
            <a:avLst/>
          </a:prstGeom>
          <a:noFill/>
          <a:ln w="9525">
            <a:noFill/>
            <a:miter lim="800000"/>
            <a:headEnd/>
            <a:tailEnd/>
          </a:ln>
        </p:spPr>
      </p:pic>
      <p:pic>
        <p:nvPicPr>
          <p:cNvPr id="19" name="Picture 18" descr="03"/>
          <p:cNvPicPr/>
          <p:nvPr/>
        </p:nvPicPr>
        <p:blipFill>
          <a:blip r:embed="rId6" cstate="print">
            <a:lum bright="-20000" contrast="20000"/>
          </a:blip>
          <a:srcRect l="17972" t="48557" r="18018" b="17464"/>
          <a:stretch>
            <a:fillRect/>
          </a:stretch>
        </p:blipFill>
        <p:spPr bwMode="auto">
          <a:xfrm>
            <a:off x="5249216" y="620688"/>
            <a:ext cx="3561440" cy="2448272"/>
          </a:xfrm>
          <a:prstGeom prst="rect">
            <a:avLst/>
          </a:prstGeom>
          <a:noFill/>
          <a:ln w="9525">
            <a:noFill/>
            <a:miter lim="800000"/>
            <a:headEnd/>
            <a:tailEnd/>
          </a:ln>
        </p:spPr>
      </p:pic>
      <p:pic>
        <p:nvPicPr>
          <p:cNvPr id="20" name="Picture 19" descr="031.JPG"/>
          <p:cNvPicPr/>
          <p:nvPr/>
        </p:nvPicPr>
        <p:blipFill>
          <a:blip r:embed="rId7" cstate="print"/>
          <a:stretch>
            <a:fillRect/>
          </a:stretch>
        </p:blipFill>
        <p:spPr>
          <a:xfrm>
            <a:off x="266597" y="4561235"/>
            <a:ext cx="3074007" cy="2160240"/>
          </a:xfrm>
          <a:prstGeom prst="rect">
            <a:avLst/>
          </a:prstGeom>
        </p:spPr>
      </p:pic>
      <p:pic>
        <p:nvPicPr>
          <p:cNvPr id="21" name="Picture 20" descr="G:\Kim Hout\Pictures\Takeo\2009\Mimosa&amp;ImpeoRemoval20Feb09\2.jpg"/>
          <p:cNvPicPr/>
          <p:nvPr/>
        </p:nvPicPr>
        <p:blipFill>
          <a:blip r:embed="rId8" cstate="print"/>
          <a:srcRect/>
          <a:stretch>
            <a:fillRect/>
          </a:stretch>
        </p:blipFill>
        <p:spPr bwMode="auto">
          <a:xfrm>
            <a:off x="3287374" y="4554630"/>
            <a:ext cx="2966830" cy="2160240"/>
          </a:xfrm>
          <a:prstGeom prst="rect">
            <a:avLst/>
          </a:prstGeom>
          <a:noFill/>
          <a:ln w="9525">
            <a:noFill/>
            <a:miter lim="800000"/>
            <a:headEnd/>
            <a:tailEnd/>
          </a:ln>
        </p:spPr>
      </p:pic>
      <p:pic>
        <p:nvPicPr>
          <p:cNvPr id="22" name="Picture 21" descr="028.JPG"/>
          <p:cNvPicPr/>
          <p:nvPr/>
        </p:nvPicPr>
        <p:blipFill>
          <a:blip r:embed="rId9" cstate="print">
            <a:lum contrast="10000"/>
          </a:blip>
          <a:srcRect r="22425"/>
          <a:stretch>
            <a:fillRect/>
          </a:stretch>
        </p:blipFill>
        <p:spPr>
          <a:xfrm>
            <a:off x="6261800" y="5083842"/>
            <a:ext cx="2541260" cy="1602452"/>
          </a:xfrm>
          <a:prstGeom prst="rect">
            <a:avLst/>
          </a:prstGeom>
        </p:spPr>
      </p:pic>
    </p:spTree>
    <p:extLst>
      <p:ext uri="{BB962C8B-B14F-4D97-AF65-F5344CB8AC3E}">
        <p14:creationId xmlns:p14="http://schemas.microsoft.com/office/powerpoint/2010/main" val="2656726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33</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2606397" y="599193"/>
            <a:ext cx="3660950" cy="461665"/>
          </a:xfrm>
          <a:prstGeom prst="rect">
            <a:avLst/>
          </a:prstGeom>
          <a:noFill/>
        </p:spPr>
        <p:txBody>
          <a:bodyPr wrap="square" rtlCol="0">
            <a:spAutoFit/>
          </a:bodyPr>
          <a:lstStyle/>
          <a:p>
            <a:pPr algn="ctr"/>
            <a:r>
              <a:rPr lang="en-US" sz="2400" b="1" dirty="0" smtClean="0">
                <a:solidFill>
                  <a:srgbClr val="00B050"/>
                </a:solidFill>
              </a:rPr>
              <a:t>Vulnerability Assessment</a:t>
            </a:r>
            <a:endParaRPr lang="en-US" sz="2400" b="1" dirty="0">
              <a:solidFill>
                <a:srgbClr val="00B050"/>
              </a:solidFill>
            </a:endParaRPr>
          </a:p>
        </p:txBody>
      </p:sp>
      <p:pic>
        <p:nvPicPr>
          <p:cNvPr id="3077" name="Picture 5" descr="Resource map"/>
          <p:cNvPicPr>
            <a:picLocks noChangeAspect="1" noChangeArrowheads="1"/>
          </p:cNvPicPr>
          <p:nvPr/>
        </p:nvPicPr>
        <p:blipFill>
          <a:blip r:embed="rId4" cstate="email">
            <a:extLst>
              <a:ext uri="{28A0092B-C50C-407E-A947-70E740481C1C}">
                <a14:useLocalDpi xmlns:a14="http://schemas.microsoft.com/office/drawing/2010/main" val="0"/>
              </a:ext>
            </a:extLst>
          </a:blip>
          <a:srcRect l="10655" t="5875" r="6503"/>
          <a:stretch>
            <a:fillRect/>
          </a:stretch>
        </p:blipFill>
        <p:spPr bwMode="auto">
          <a:xfrm>
            <a:off x="4436874" y="3885390"/>
            <a:ext cx="3999055" cy="287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Resource mapping VA"/>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1859" y="3822655"/>
            <a:ext cx="4175013" cy="287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Resource mapping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74195" y="1109528"/>
            <a:ext cx="4162677" cy="270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resource mappi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449207" y="1125692"/>
            <a:ext cx="3986722" cy="275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536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34</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spcAft>
                <a:spcPts val="600"/>
              </a:spcAft>
            </a:pPr>
            <a:endParaRPr lang="en-GB" sz="2400" dirty="0">
              <a:solidFill>
                <a:schemeClr val="tx1"/>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2443163" y="599193"/>
            <a:ext cx="4500562" cy="461665"/>
          </a:xfrm>
          <a:prstGeom prst="rect">
            <a:avLst/>
          </a:prstGeom>
          <a:noFill/>
        </p:spPr>
        <p:txBody>
          <a:bodyPr wrap="square" rtlCol="0">
            <a:spAutoFit/>
          </a:bodyPr>
          <a:lstStyle/>
          <a:p>
            <a:pPr algn="ctr"/>
            <a:r>
              <a:rPr lang="en-US" sz="2400" b="1" dirty="0" smtClean="0">
                <a:solidFill>
                  <a:srgbClr val="00B050"/>
                </a:solidFill>
              </a:rPr>
              <a:t>Vulnerability Assessment Result</a:t>
            </a:r>
            <a:endParaRPr lang="en-US" sz="2400" b="1" dirty="0">
              <a:solidFill>
                <a:srgbClr val="00B050"/>
              </a:solidFill>
            </a:endParaRPr>
          </a:p>
        </p:txBody>
      </p:sp>
      <p:pic>
        <p:nvPicPr>
          <p:cNvPr id="4098" name="Chart 1"/>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8512" y="1104306"/>
            <a:ext cx="3979862"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Chart 1"/>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2550" y="1104307"/>
            <a:ext cx="3935413"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Chart 1"/>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107" y="3997320"/>
            <a:ext cx="3973267"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Chart 1"/>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42550" y="3983031"/>
            <a:ext cx="3935413"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218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35</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spcAft>
                <a:spcPts val="600"/>
              </a:spcAft>
            </a:pPr>
            <a:endParaRPr lang="en-GB" sz="2400" dirty="0">
              <a:solidFill>
                <a:schemeClr val="tx1"/>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p:cNvPicPr>
            <a:picLocks noChangeAspect="1"/>
          </p:cNvPicPr>
          <p:nvPr/>
        </p:nvPicPr>
        <p:blipFill rotWithShape="1">
          <a:blip r:embed="rId3"/>
          <a:srcRect l="34032" t="16505" r="35382" b="5326"/>
          <a:stretch/>
        </p:blipFill>
        <p:spPr>
          <a:xfrm>
            <a:off x="288483" y="630713"/>
            <a:ext cx="3872416" cy="5564248"/>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16" name="Content Placeholder 2"/>
          <p:cNvSpPr txBox="1">
            <a:spLocks/>
          </p:cNvSpPr>
          <p:nvPr/>
        </p:nvSpPr>
        <p:spPr>
          <a:xfrm>
            <a:off x="4257675" y="1111974"/>
            <a:ext cx="4545385" cy="4486276"/>
          </a:xfrm>
          <a:prstGeom prst="rect">
            <a:avLst/>
          </a:prstGeom>
        </p:spPr>
        <p:txBody>
          <a:bodyPr vert="horz" lIns="91440" tIns="45720" rIns="91440" bIns="45720" rtlCol="0">
            <a:normAutofit fontScale="5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ü"/>
            </a:pPr>
            <a:r>
              <a:rPr lang="en-US" dirty="0" smtClean="0">
                <a:solidFill>
                  <a:srgbClr val="00B050"/>
                </a:solidFill>
              </a:rPr>
              <a:t> Part A: Background Information</a:t>
            </a:r>
          </a:p>
          <a:p>
            <a:pPr marL="914411" indent="-457206" algn="l">
              <a:buFont typeface="+mj-lt"/>
              <a:buAutoNum type="arabicPeriod"/>
            </a:pPr>
            <a:r>
              <a:rPr lang="en-US" dirty="0" smtClean="0"/>
              <a:t>Introduction</a:t>
            </a:r>
          </a:p>
          <a:p>
            <a:pPr algn="l">
              <a:buFont typeface="Wingdings" panose="05000000000000000000" pitchFamily="2" charset="2"/>
              <a:buChar char="ü"/>
            </a:pPr>
            <a:r>
              <a:rPr lang="en-US" dirty="0" smtClean="0">
                <a:solidFill>
                  <a:srgbClr val="00B050"/>
                </a:solidFill>
              </a:rPr>
              <a:t> Part B: Wetland Management Planning and Engaging with People</a:t>
            </a:r>
          </a:p>
          <a:p>
            <a:pPr marL="914411" indent="-457206" algn="l">
              <a:buFont typeface="+mj-lt"/>
              <a:buAutoNum type="arabicPeriod" startAt="2"/>
            </a:pPr>
            <a:r>
              <a:rPr lang="en-US" dirty="0" smtClean="0"/>
              <a:t>Wetland Management Planning</a:t>
            </a:r>
          </a:p>
          <a:p>
            <a:pPr marL="914411" indent="-457206" algn="l">
              <a:buFont typeface="+mj-lt"/>
              <a:buAutoNum type="arabicPeriod" startAt="2"/>
            </a:pPr>
            <a:r>
              <a:rPr lang="en-US" dirty="0" smtClean="0"/>
              <a:t>Engaging with Stakeholders</a:t>
            </a:r>
          </a:p>
          <a:p>
            <a:pPr algn="l">
              <a:buFont typeface="Wingdings" panose="05000000000000000000" pitchFamily="2" charset="2"/>
              <a:buChar char="ü"/>
            </a:pPr>
            <a:r>
              <a:rPr lang="en-US" dirty="0" smtClean="0">
                <a:solidFill>
                  <a:srgbClr val="00B050"/>
                </a:solidFill>
              </a:rPr>
              <a:t>Part C: Managing Wetlands: Information Key Wetland Features and Activities</a:t>
            </a:r>
          </a:p>
          <a:p>
            <a:pPr marL="914411" indent="-457206" algn="l">
              <a:buFont typeface="+mj-lt"/>
              <a:buAutoNum type="arabicPeriod" startAt="4"/>
            </a:pPr>
            <a:r>
              <a:rPr lang="en-US" sz="2900" dirty="0" smtClean="0"/>
              <a:t>Agriculture</a:t>
            </a:r>
          </a:p>
          <a:p>
            <a:pPr marL="914411" indent="-457206" algn="l">
              <a:buFont typeface="+mj-lt"/>
              <a:buAutoNum type="arabicPeriod" startAt="4"/>
            </a:pPr>
            <a:r>
              <a:rPr lang="en-US" dirty="0" smtClean="0"/>
              <a:t>Fisheries</a:t>
            </a:r>
          </a:p>
          <a:p>
            <a:pPr marL="914411" indent="-457206" algn="l">
              <a:buFont typeface="+mj-lt"/>
              <a:buAutoNum type="arabicPeriod" startAt="4"/>
            </a:pPr>
            <a:r>
              <a:rPr lang="en-US" dirty="0" smtClean="0"/>
              <a:t>Seasonally inundated flooded forest</a:t>
            </a:r>
          </a:p>
          <a:p>
            <a:pPr marL="914411" indent="-457206" algn="l">
              <a:buFont typeface="+mj-lt"/>
              <a:buAutoNum type="arabicPeriod" startAt="4"/>
            </a:pPr>
            <a:r>
              <a:rPr lang="en-US" dirty="0" smtClean="0"/>
              <a:t>Wetland fauna</a:t>
            </a:r>
          </a:p>
          <a:p>
            <a:pPr marL="914411" indent="-457206" algn="l">
              <a:buFont typeface="+mj-lt"/>
              <a:buAutoNum type="arabicPeriod" startAt="4"/>
            </a:pPr>
            <a:r>
              <a:rPr lang="en-US" dirty="0" smtClean="0"/>
              <a:t>Invasive species</a:t>
            </a:r>
          </a:p>
          <a:p>
            <a:pPr marL="914411" indent="-457206" algn="l">
              <a:buFont typeface="+mj-lt"/>
              <a:buAutoNum type="arabicPeriod" startAt="4"/>
            </a:pPr>
            <a:r>
              <a:rPr lang="en-US" dirty="0" smtClean="0"/>
              <a:t>Ecotourism</a:t>
            </a:r>
          </a:p>
          <a:p>
            <a:pPr marL="914411" indent="-514357" algn="l">
              <a:buFont typeface="+mj-lt"/>
              <a:buAutoNum type="arabicPeriod" startAt="4"/>
            </a:pPr>
            <a:r>
              <a:rPr lang="en-US" dirty="0" smtClean="0"/>
              <a:t>Pollution from Industry</a:t>
            </a:r>
            <a:endParaRPr lang="en-US" dirty="0"/>
          </a:p>
        </p:txBody>
      </p:sp>
    </p:spTree>
    <p:extLst>
      <p:ext uri="{BB962C8B-B14F-4D97-AF65-F5344CB8AC3E}">
        <p14:creationId xmlns:p14="http://schemas.microsoft.com/office/powerpoint/2010/main" val="2660745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36</a:t>
            </a:fld>
            <a:endParaRPr kumimoji="0" lang="en-US" sz="1400" dirty="0">
              <a:latin typeface="Times New Roman"/>
              <a:cs typeface="Times New Roman"/>
            </a:endParaRPr>
          </a:p>
        </p:txBody>
      </p:sp>
      <p:sp>
        <p:nvSpPr>
          <p:cNvPr id="12" name="Subtitle 4"/>
          <p:cNvSpPr txBox="1">
            <a:spLocks/>
          </p:cNvSpPr>
          <p:nvPr/>
        </p:nvSpPr>
        <p:spPr>
          <a:xfrm>
            <a:off x="274194" y="606777"/>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endParaRPr lang="en-US" sz="3600" b="1" dirty="0" smtClean="0">
              <a:solidFill>
                <a:srgbClr val="800000"/>
              </a:solidFill>
              <a:latin typeface="Arial"/>
              <a:cs typeface="Arial"/>
            </a:endParaRPr>
          </a:p>
          <a:p>
            <a:pPr algn="l">
              <a:lnSpc>
                <a:spcPct val="60000"/>
              </a:lnSpc>
              <a:spcAft>
                <a:spcPts val="600"/>
              </a:spcAft>
            </a:pPr>
            <a:endParaRPr lang="en-US" sz="3600" b="1" dirty="0">
              <a:solidFill>
                <a:srgbClr val="800000"/>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p>
          <a:p>
            <a:pPr algn="l">
              <a:lnSpc>
                <a:spcPct val="60000"/>
              </a:lnSpc>
              <a:spcAft>
                <a:spcPts val="600"/>
              </a:spcAft>
            </a:pPr>
            <a:r>
              <a:rPr lang="en-US" sz="3600" b="1" dirty="0" smtClean="0">
                <a:solidFill>
                  <a:srgbClr val="800000"/>
                </a:solidFill>
                <a:latin typeface="Arial"/>
                <a:cs typeface="Arial"/>
              </a:rPr>
              <a:t>Part </a:t>
            </a:r>
            <a:r>
              <a:rPr lang="en-US" sz="3600" b="1" dirty="0">
                <a:solidFill>
                  <a:srgbClr val="800000"/>
                </a:solidFill>
                <a:latin typeface="Arial"/>
                <a:cs typeface="Arial"/>
              </a:rPr>
              <a:t>4</a:t>
            </a:r>
            <a:r>
              <a:rPr lang="en-US" sz="3600" b="1" dirty="0" smtClean="0">
                <a:solidFill>
                  <a:srgbClr val="800000"/>
                </a:solidFill>
                <a:latin typeface="Arial"/>
                <a:cs typeface="Arial"/>
              </a:rPr>
              <a:t>.-</a:t>
            </a:r>
          </a:p>
          <a:p>
            <a:pPr algn="l">
              <a:lnSpc>
                <a:spcPct val="60000"/>
              </a:lnSpc>
              <a:spcAft>
                <a:spcPts val="600"/>
              </a:spcAft>
            </a:pPr>
            <a:endParaRPr lang="en-US" sz="3600" b="1" dirty="0">
              <a:solidFill>
                <a:srgbClr val="800000"/>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3600" b="1" dirty="0">
                <a:solidFill>
                  <a:srgbClr val="800000"/>
                </a:solidFill>
                <a:latin typeface="Arial"/>
                <a:cs typeface="Arial"/>
              </a:rPr>
              <a:t> </a:t>
            </a:r>
            <a:r>
              <a:rPr lang="en-US" sz="3600" b="1" dirty="0" smtClean="0">
                <a:solidFill>
                  <a:srgbClr val="800000"/>
                </a:solidFill>
                <a:latin typeface="Arial"/>
                <a:cs typeface="Arial"/>
              </a:rPr>
              <a:t>Conclusion and Next steps</a:t>
            </a:r>
            <a:endParaRPr lang="en-US" sz="3600" b="1" dirty="0">
              <a:solidFill>
                <a:srgbClr val="800000"/>
              </a:solidFill>
              <a:latin typeface="Arial"/>
              <a:cs typeface="Arial"/>
            </a:endParaRPr>
          </a:p>
          <a:p>
            <a:pPr algn="l">
              <a:lnSpc>
                <a:spcPct val="60000"/>
              </a:lnSpc>
              <a:spcAft>
                <a:spcPts val="600"/>
              </a:spcAft>
            </a:pPr>
            <a:endParaRPr lang="en-US" sz="1600" dirty="0">
              <a:solidFill>
                <a:schemeClr val="tx1"/>
              </a:solidFill>
              <a:latin typeface="Arial"/>
              <a:cs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Tree>
    <p:extLst>
      <p:ext uri="{BB962C8B-B14F-4D97-AF65-F5344CB8AC3E}">
        <p14:creationId xmlns:p14="http://schemas.microsoft.com/office/powerpoint/2010/main" val="735427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37</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Conclusions and Next steps</a:t>
            </a:r>
            <a:endParaRPr lang="en-US" sz="2400" dirty="0" smtClean="0">
              <a:solidFill>
                <a:schemeClr val="tx1"/>
              </a:solidFill>
            </a:endParaRPr>
          </a:p>
          <a:p>
            <a:pPr marL="571500" lvl="0" indent="-171450" algn="l">
              <a:buFont typeface="Arial" panose="020B0604020202020204" pitchFamily="34" charset="0"/>
              <a:buChar char="•"/>
            </a:pPr>
            <a:r>
              <a:rPr lang="en-US" sz="2400" dirty="0" smtClean="0">
                <a:solidFill>
                  <a:schemeClr val="tx1"/>
                </a:solidFill>
              </a:rPr>
              <a:t>BPL is a very important wetland for local people;</a:t>
            </a:r>
            <a:endParaRPr lang="en-US" sz="2400" dirty="0" smtClean="0">
              <a:solidFill>
                <a:schemeClr val="tx1"/>
              </a:solidFill>
            </a:endParaRPr>
          </a:p>
          <a:p>
            <a:pPr marL="571500" lvl="0" indent="-171450" algn="l">
              <a:buFont typeface="Arial" panose="020B0604020202020204" pitchFamily="34" charset="0"/>
              <a:buChar char="•"/>
            </a:pPr>
            <a:r>
              <a:rPr lang="en-US" sz="2400" dirty="0" smtClean="0">
                <a:solidFill>
                  <a:schemeClr val="tx1"/>
                </a:solidFill>
              </a:rPr>
              <a:t>Decrease in </a:t>
            </a:r>
            <a:r>
              <a:rPr lang="en-US" sz="2400" dirty="0" err="1" smtClean="0">
                <a:solidFill>
                  <a:schemeClr val="tx1"/>
                </a:solidFill>
              </a:rPr>
              <a:t>Sarus</a:t>
            </a:r>
            <a:r>
              <a:rPr lang="en-US" sz="2400" dirty="0" smtClean="0">
                <a:solidFill>
                  <a:schemeClr val="tx1"/>
                </a:solidFill>
              </a:rPr>
              <a:t> crane population and other key bird species;</a:t>
            </a:r>
          </a:p>
          <a:p>
            <a:pPr marL="571500" lvl="0" indent="-171450" algn="l">
              <a:buFont typeface="Arial" panose="020B0604020202020204" pitchFamily="34" charset="0"/>
              <a:buChar char="•"/>
            </a:pPr>
            <a:r>
              <a:rPr lang="en-US" sz="2400" dirty="0" smtClean="0">
                <a:solidFill>
                  <a:schemeClr val="tx1"/>
                </a:solidFill>
              </a:rPr>
              <a:t>Solving mechanism is under processed even the result is not yet concluded with respect to suc</a:t>
            </a:r>
            <a:r>
              <a:rPr lang="en-US" sz="2400" dirty="0" smtClean="0">
                <a:solidFill>
                  <a:schemeClr val="tx1"/>
                </a:solidFill>
              </a:rPr>
              <a:t>h decrease;</a:t>
            </a:r>
            <a:endParaRPr lang="en-US" sz="2400" dirty="0" smtClean="0">
              <a:solidFill>
                <a:schemeClr val="tx1"/>
              </a:solidFill>
            </a:endParaRPr>
          </a:p>
          <a:p>
            <a:pPr marL="571500" lvl="0" indent="-171450" algn="l">
              <a:buFont typeface="Arial" panose="020B0604020202020204" pitchFamily="34" charset="0"/>
              <a:buChar char="•"/>
            </a:pPr>
            <a:r>
              <a:rPr lang="en-US" sz="2400" dirty="0" smtClean="0">
                <a:solidFill>
                  <a:schemeClr val="tx1"/>
                </a:solidFill>
              </a:rPr>
              <a:t>Difficult in controlling </a:t>
            </a:r>
            <a:r>
              <a:rPr lang="en-US" sz="2400" i="1" dirty="0" smtClean="0">
                <a:solidFill>
                  <a:schemeClr val="tx1"/>
                </a:solidFill>
              </a:rPr>
              <a:t>mimosa </a:t>
            </a:r>
            <a:r>
              <a:rPr lang="en-US" sz="2400" i="1" dirty="0" err="1" smtClean="0">
                <a:solidFill>
                  <a:schemeClr val="tx1"/>
                </a:solidFill>
              </a:rPr>
              <a:t>pigra</a:t>
            </a:r>
            <a:r>
              <a:rPr lang="en-US" sz="2400" dirty="0" smtClean="0">
                <a:solidFill>
                  <a:schemeClr val="tx1"/>
                </a:solidFill>
              </a:rPr>
              <a:t>;</a:t>
            </a:r>
            <a:endParaRPr lang="en-US" sz="2400" dirty="0" smtClean="0">
              <a:solidFill>
                <a:schemeClr val="tx1"/>
              </a:solidFill>
            </a:endParaRPr>
          </a:p>
          <a:p>
            <a:pPr marL="571500" lvl="0" indent="-171450" algn="l">
              <a:buFont typeface="Arial" panose="020B0604020202020204" pitchFamily="34" charset="0"/>
              <a:buChar char="•"/>
            </a:pPr>
            <a:r>
              <a:rPr lang="en-US" sz="2400" dirty="0" smtClean="0">
                <a:solidFill>
                  <a:schemeClr val="tx1"/>
                </a:solidFill>
              </a:rPr>
              <a:t>Based upon the VA tools, the vulnerability of habitats at BPL to </a:t>
            </a:r>
            <a:r>
              <a:rPr lang="en-US" sz="2400" dirty="0">
                <a:solidFill>
                  <a:schemeClr val="tx1"/>
                </a:solidFill>
              </a:rPr>
              <a:t>c</a:t>
            </a:r>
            <a:r>
              <a:rPr lang="en-US" sz="2400" dirty="0" smtClean="0">
                <a:solidFill>
                  <a:schemeClr val="tx1"/>
                </a:solidFill>
              </a:rPr>
              <a:t>limate change are not serious;</a:t>
            </a:r>
            <a:endParaRPr lang="en-US" sz="2400" dirty="0" smtClean="0">
              <a:solidFill>
                <a:schemeClr val="tx1"/>
              </a:solidFill>
            </a:endParaRPr>
          </a:p>
          <a:p>
            <a:pPr marL="571500" lvl="0" indent="-171450" algn="l">
              <a:buFont typeface="Arial" panose="020B0604020202020204" pitchFamily="34" charset="0"/>
              <a:buChar char="•"/>
            </a:pPr>
            <a:r>
              <a:rPr lang="en-US" sz="2400" dirty="0" smtClean="0">
                <a:solidFill>
                  <a:schemeClr val="tx1"/>
                </a:solidFill>
              </a:rPr>
              <a:t>Capacity building to </a:t>
            </a:r>
            <a:r>
              <a:rPr lang="en-US" sz="2400" dirty="0" smtClean="0">
                <a:solidFill>
                  <a:schemeClr val="tx1"/>
                </a:solidFill>
              </a:rPr>
              <a:t>ranger is needed;</a:t>
            </a:r>
            <a:endParaRPr lang="en-US" sz="2400" dirty="0" smtClean="0">
              <a:solidFill>
                <a:schemeClr val="tx1"/>
              </a:solidFill>
            </a:endParaRPr>
          </a:p>
          <a:p>
            <a:pPr marL="571500" lvl="0" indent="-171450" algn="l">
              <a:buFont typeface="Arial" panose="020B0604020202020204" pitchFamily="34" charset="0"/>
              <a:buChar char="•"/>
            </a:pPr>
            <a:r>
              <a:rPr lang="en-US" sz="2400" dirty="0" smtClean="0">
                <a:solidFill>
                  <a:schemeClr val="tx1"/>
                </a:solidFill>
              </a:rPr>
              <a:t>Finding more funds to support the </a:t>
            </a:r>
            <a:r>
              <a:rPr lang="en-US" sz="2400" dirty="0" smtClean="0">
                <a:solidFill>
                  <a:schemeClr val="tx1"/>
                </a:solidFill>
              </a:rPr>
              <a:t>projects;</a:t>
            </a:r>
          </a:p>
          <a:p>
            <a:pPr marL="571500" lvl="0" indent="-171450" algn="l">
              <a:buFont typeface="Arial" panose="020B0604020202020204" pitchFamily="34" charset="0"/>
              <a:buChar char="•"/>
            </a:pPr>
            <a:r>
              <a:rPr lang="en-US" sz="2400" dirty="0" smtClean="0">
                <a:solidFill>
                  <a:schemeClr val="tx1"/>
                </a:solidFill>
              </a:rPr>
              <a:t>Zonation of BPL;</a:t>
            </a:r>
          </a:p>
          <a:p>
            <a:pPr marL="571500" lvl="0" indent="-171450" algn="l">
              <a:buFont typeface="Arial" panose="020B0604020202020204" pitchFamily="34" charset="0"/>
              <a:buChar char="•"/>
            </a:pPr>
            <a:r>
              <a:rPr lang="en-US" sz="2400" dirty="0" smtClean="0">
                <a:solidFill>
                  <a:schemeClr val="tx1"/>
                </a:solidFill>
              </a:rPr>
              <a:t>Endorse BPL to be nominated as </a:t>
            </a:r>
            <a:r>
              <a:rPr lang="en-US" sz="2400" dirty="0" err="1" smtClean="0">
                <a:solidFill>
                  <a:schemeClr val="tx1"/>
                </a:solidFill>
              </a:rPr>
              <a:t>Ramsar</a:t>
            </a:r>
            <a:r>
              <a:rPr lang="en-US" sz="2400" smtClean="0">
                <a:solidFill>
                  <a:schemeClr val="tx1"/>
                </a:solidFill>
              </a:rPr>
              <a:t> site. </a:t>
            </a:r>
            <a:endParaRPr lang="en-US" sz="2400" dirty="0" smtClean="0">
              <a:solidFill>
                <a:schemeClr val="tx1"/>
              </a:solidFill>
            </a:endParaRP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85233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38</a:t>
            </a:fld>
            <a:endParaRPr kumimoji="0" lang="en-US" sz="1400" dirty="0">
              <a:latin typeface="Times New Roman"/>
              <a:cs typeface="Times New Roman"/>
            </a:endParaRPr>
          </a:p>
        </p:txBody>
      </p:sp>
      <p:sp>
        <p:nvSpPr>
          <p:cNvPr id="12" name="Subtitle 4"/>
          <p:cNvSpPr txBox="1">
            <a:spLocks/>
          </p:cNvSpPr>
          <p:nvPr/>
        </p:nvSpPr>
        <p:spPr>
          <a:xfrm>
            <a:off x="274193" y="606778"/>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nSpc>
                <a:spcPct val="60000"/>
              </a:lnSpc>
              <a:spcAft>
                <a:spcPts val="600"/>
              </a:spcAft>
            </a:pPr>
            <a:r>
              <a:rPr lang="en-US" sz="2800" b="1" dirty="0" smtClean="0">
                <a:solidFill>
                  <a:srgbClr val="800000"/>
                </a:solidFill>
                <a:latin typeface="Arial"/>
                <a:cs typeface="Arial"/>
              </a:rPr>
              <a:t>Thank for your listening!</a:t>
            </a:r>
          </a:p>
          <a:p>
            <a:pPr marL="571500" lvl="0" indent="-171450" algn="l">
              <a:buFont typeface="Arial" panose="020B0604020202020204" pitchFamily="34" charset="0"/>
              <a:buChar char="•"/>
            </a:pPr>
            <a:endParaRPr lang="en-US" sz="2400" dirty="0" smtClean="0">
              <a:solidFill>
                <a:schemeClr val="tx1"/>
              </a:solidFill>
            </a:endParaRPr>
          </a:p>
          <a:p>
            <a:pPr algn="l">
              <a:spcAft>
                <a:spcPts val="600"/>
              </a:spcAft>
            </a:pPr>
            <a:endParaRPr lang="en-GB" sz="2400"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47891"/>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2" descr="Koh Chamkar Village, Cambodia"/>
          <p:cNvPicPr>
            <a:picLocks noChangeAspect="1" noChangeArrowheads="1"/>
          </p:cNvPicPr>
          <p:nvPr/>
        </p:nvPicPr>
        <p:blipFill>
          <a:blip r:embed="rId4" cstate="print"/>
          <a:srcRect/>
          <a:stretch>
            <a:fillRect/>
          </a:stretch>
        </p:blipFill>
        <p:spPr bwMode="auto">
          <a:xfrm>
            <a:off x="291167" y="1157279"/>
            <a:ext cx="8520454" cy="5092302"/>
          </a:xfrm>
          <a:prstGeom prst="rect">
            <a:avLst/>
          </a:prstGeom>
          <a:noFill/>
        </p:spPr>
      </p:pic>
    </p:spTree>
    <p:extLst>
      <p:ext uri="{BB962C8B-B14F-4D97-AF65-F5344CB8AC3E}">
        <p14:creationId xmlns:p14="http://schemas.microsoft.com/office/powerpoint/2010/main" val="1404421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4</a:t>
            </a:fld>
            <a:endParaRPr kumimoji="0" lang="en-US" sz="1400" dirty="0">
              <a:latin typeface="Times New Roman"/>
              <a:cs typeface="Times New Roman"/>
            </a:endParaRPr>
          </a:p>
        </p:txBody>
      </p:sp>
      <p:sp>
        <p:nvSpPr>
          <p:cNvPr id="12" name="Subtitle 4"/>
          <p:cNvSpPr txBox="1">
            <a:spLocks/>
          </p:cNvSpPr>
          <p:nvPr/>
        </p:nvSpPr>
        <p:spPr>
          <a:xfrm>
            <a:off x="274194" y="606777"/>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nSpc>
                <a:spcPct val="60000"/>
              </a:lnSpc>
              <a:spcAft>
                <a:spcPts val="600"/>
              </a:spcAft>
            </a:pPr>
            <a:r>
              <a:rPr lang="en-US" sz="2800" b="1" dirty="0" smtClean="0">
                <a:solidFill>
                  <a:srgbClr val="800000"/>
                </a:solidFill>
                <a:latin typeface="Arial"/>
                <a:cs typeface="Arial"/>
              </a:rPr>
              <a:t> Introduction</a:t>
            </a:r>
            <a:endParaRPr lang="en-US" sz="2800" dirty="0">
              <a:solidFill>
                <a:schemeClr val="tx1"/>
              </a:solidFill>
              <a:latin typeface="Arial"/>
              <a:cs typeface="Arial"/>
            </a:endParaRPr>
          </a:p>
          <a:p>
            <a:pPr marL="400050" algn="l">
              <a:spcBef>
                <a:spcPts val="1200"/>
              </a:spcBef>
              <a:spcAft>
                <a:spcPts val="1200"/>
              </a:spcAft>
            </a:pPr>
            <a:r>
              <a:rPr lang="en-GB" sz="2400" dirty="0" err="1">
                <a:solidFill>
                  <a:srgbClr val="00B050"/>
                </a:solidFill>
              </a:rPr>
              <a:t>Boeung</a:t>
            </a:r>
            <a:r>
              <a:rPr lang="en-GB" sz="2400" dirty="0">
                <a:solidFill>
                  <a:srgbClr val="00B050"/>
                </a:solidFill>
              </a:rPr>
              <a:t> </a:t>
            </a:r>
            <a:r>
              <a:rPr lang="en-GB" sz="2400" dirty="0" err="1">
                <a:solidFill>
                  <a:srgbClr val="00B050"/>
                </a:solidFill>
              </a:rPr>
              <a:t>Prek</a:t>
            </a:r>
            <a:r>
              <a:rPr lang="en-GB" sz="2400" dirty="0">
                <a:solidFill>
                  <a:srgbClr val="00B050"/>
                </a:solidFill>
              </a:rPr>
              <a:t> </a:t>
            </a:r>
            <a:r>
              <a:rPr lang="en-GB" sz="2400" dirty="0" err="1">
                <a:solidFill>
                  <a:srgbClr val="00B050"/>
                </a:solidFill>
              </a:rPr>
              <a:t>Lapouv</a:t>
            </a:r>
            <a:r>
              <a:rPr lang="en-GB" sz="2400" dirty="0">
                <a:solidFill>
                  <a:srgbClr val="00B050"/>
                </a:solidFill>
              </a:rPr>
              <a:t> (BPL) </a:t>
            </a:r>
            <a:r>
              <a:rPr lang="en-GB" sz="2400" dirty="0">
                <a:solidFill>
                  <a:schemeClr val="tx1"/>
                </a:solidFill>
              </a:rPr>
              <a:t>is one of the largest remaining remnants of seasonally-inundated wet grassland in the Lower Mekong and is important for birds, plants and other wildlife, much of it still </a:t>
            </a:r>
            <a:r>
              <a:rPr lang="en-GB" sz="2400" dirty="0" smtClean="0">
                <a:solidFill>
                  <a:schemeClr val="tx1"/>
                </a:solidFill>
              </a:rPr>
              <a:t>un-recorded.</a:t>
            </a:r>
          </a:p>
          <a:p>
            <a:pPr marL="400050" algn="l">
              <a:spcBef>
                <a:spcPts val="1200"/>
              </a:spcBef>
              <a:spcAft>
                <a:spcPts val="1200"/>
              </a:spcAft>
            </a:pPr>
            <a:r>
              <a:rPr lang="en-GB" sz="2400" dirty="0">
                <a:solidFill>
                  <a:schemeClr val="tx1"/>
                </a:solidFill>
              </a:rPr>
              <a:t>BPL is also essential to the lives and livelihoods of many thousands of people because of the wetland resources it provides for them such as fish, edible plants, firewood and land for farming</a:t>
            </a:r>
            <a:r>
              <a:rPr lang="en-GB" sz="2400" dirty="0" smtClean="0">
                <a:solidFill>
                  <a:schemeClr val="tx1"/>
                </a:solidFill>
              </a:rPr>
              <a:t>.</a:t>
            </a:r>
          </a:p>
          <a:p>
            <a:pPr marL="400050" algn="l">
              <a:spcBef>
                <a:spcPts val="1200"/>
              </a:spcBef>
              <a:spcAft>
                <a:spcPts val="1200"/>
              </a:spcAft>
            </a:pPr>
            <a:r>
              <a:rPr lang="en-GB" sz="2400" dirty="0" smtClean="0">
                <a:solidFill>
                  <a:schemeClr val="tx1"/>
                </a:solidFill>
              </a:rPr>
              <a:t>For </a:t>
            </a:r>
            <a:r>
              <a:rPr lang="en-GB" sz="2400" dirty="0">
                <a:solidFill>
                  <a:schemeClr val="tx1"/>
                </a:solidFill>
              </a:rPr>
              <a:t>example, in an ecosystem service assessment undertaken by WWT and CCK in 2012, it was found that 68% (almost 3000) of local households collect natural resources from BPL</a:t>
            </a:r>
            <a:endParaRPr lang="en-GB" sz="2400" dirty="0">
              <a:solidFill>
                <a:schemeClr val="tx1"/>
              </a:solidFill>
              <a:latin typeface="Arial"/>
              <a:cs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Tree>
    <p:extLst>
      <p:ext uri="{BB962C8B-B14F-4D97-AF65-F5344CB8AC3E}">
        <p14:creationId xmlns:p14="http://schemas.microsoft.com/office/powerpoint/2010/main" val="3384132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5</a:t>
            </a:fld>
            <a:endParaRPr kumimoji="0" lang="en-US" sz="1400" dirty="0">
              <a:latin typeface="Times New Roman"/>
              <a:cs typeface="Times New Roman"/>
            </a:endParaRPr>
          </a:p>
        </p:txBody>
      </p:sp>
      <p:sp>
        <p:nvSpPr>
          <p:cNvPr id="12" name="Subtitle 4"/>
          <p:cNvSpPr txBox="1">
            <a:spLocks/>
          </p:cNvSpPr>
          <p:nvPr/>
        </p:nvSpPr>
        <p:spPr>
          <a:xfrm>
            <a:off x="274194" y="606777"/>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Location and hydrology</a:t>
            </a:r>
            <a:endParaRPr lang="en-US" sz="2800" dirty="0">
              <a:solidFill>
                <a:schemeClr val="tx1"/>
              </a:solidFill>
              <a:latin typeface="Arial"/>
              <a:cs typeface="Arial"/>
            </a:endParaRPr>
          </a:p>
          <a:p>
            <a:pPr marL="400050" algn="l">
              <a:spcBef>
                <a:spcPts val="1200"/>
              </a:spcBef>
              <a:spcAft>
                <a:spcPts val="1200"/>
              </a:spcAft>
            </a:pPr>
            <a:endParaRPr lang="en-GB" sz="2400" dirty="0">
              <a:solidFill>
                <a:schemeClr val="tx1"/>
              </a:solidFill>
              <a:latin typeface="Arial"/>
              <a:cs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pic>
        <p:nvPicPr>
          <p:cNvPr id="13" name="Picture 2" descr="C:\Users\User\Desktop\Cambod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240"/>
            <a:ext cx="9144000" cy="68407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User\Desktop\BP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89239" y="4031244"/>
            <a:ext cx="3061521" cy="282675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476999" y="4308128"/>
            <a:ext cx="1143000" cy="400110"/>
          </a:xfrm>
          <a:prstGeom prst="rect">
            <a:avLst/>
          </a:prstGeom>
          <a:noFill/>
        </p:spPr>
        <p:txBody>
          <a:bodyPr wrap="square" rtlCol="0">
            <a:spAutoFit/>
          </a:bodyPr>
          <a:lstStyle/>
          <a:p>
            <a:r>
              <a:rPr lang="en-US" sz="2000" b="1" dirty="0" smtClean="0">
                <a:solidFill>
                  <a:srgbClr val="FF0000"/>
                </a:solidFill>
              </a:rPr>
              <a:t>8305 ha</a:t>
            </a:r>
            <a:endParaRPr lang="en-US" sz="2000" b="1" dirty="0">
              <a:solidFill>
                <a:srgbClr val="FF0000"/>
              </a:solidFill>
            </a:endParaRPr>
          </a:p>
        </p:txBody>
      </p:sp>
      <p:cxnSp>
        <p:nvCxnSpPr>
          <p:cNvPr id="4" name="Straight Arrow Connector 3"/>
          <p:cNvCxnSpPr/>
          <p:nvPr/>
        </p:nvCxnSpPr>
        <p:spPr>
          <a:xfrm flipV="1">
            <a:off x="4314825" y="5186363"/>
            <a:ext cx="1985963" cy="528637"/>
          </a:xfrm>
          <a:prstGeom prst="straightConnector1">
            <a:avLst/>
          </a:prstGeom>
          <a:ln w="38100">
            <a:solidFill>
              <a:srgbClr val="FFC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143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6</a:t>
            </a:fld>
            <a:endParaRPr kumimoji="0" lang="en-US" sz="1400" dirty="0">
              <a:latin typeface="Times New Roman"/>
              <a:cs typeface="Times New Roman"/>
            </a:endParaRPr>
          </a:p>
        </p:txBody>
      </p:sp>
      <p:sp>
        <p:nvSpPr>
          <p:cNvPr id="12" name="Subtitle 4"/>
          <p:cNvSpPr txBox="1">
            <a:spLocks/>
          </p:cNvSpPr>
          <p:nvPr/>
        </p:nvSpPr>
        <p:spPr>
          <a:xfrm>
            <a:off x="274194" y="606777"/>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gn="l">
              <a:lnSpc>
                <a:spcPct val="60000"/>
              </a:lnSpc>
              <a:spcAft>
                <a:spcPts val="600"/>
              </a:spcAft>
            </a:pPr>
            <a:r>
              <a:rPr lang="en-US" sz="3600" b="1" dirty="0" smtClean="0">
                <a:solidFill>
                  <a:srgbClr val="800000"/>
                </a:solidFill>
                <a:latin typeface="Arial"/>
                <a:cs typeface="Arial"/>
              </a:rPr>
              <a:t> </a:t>
            </a:r>
            <a:endParaRPr lang="en-GB" sz="2400" dirty="0">
              <a:solidFill>
                <a:schemeClr val="tx1"/>
              </a:solidFill>
              <a:latin typeface="Arial"/>
              <a:cs typeface="Aria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pic>
        <p:nvPicPr>
          <p:cNvPr id="2050" name="Picture 2" descr="BPL_Hydro2.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5269"/>
          <a:stretch/>
        </p:blipFill>
        <p:spPr bwMode="auto">
          <a:xfrm>
            <a:off x="359922" y="621064"/>
            <a:ext cx="8384030" cy="561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902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7</a:t>
            </a:fld>
            <a:endParaRPr kumimoji="0" lang="en-US" sz="1400" dirty="0">
              <a:latin typeface="Times New Roman"/>
              <a:cs typeface="Times New Roman"/>
            </a:endParaRPr>
          </a:p>
        </p:txBody>
      </p:sp>
      <p:sp>
        <p:nvSpPr>
          <p:cNvPr id="12" name="Subtitle 4"/>
          <p:cNvSpPr txBox="1">
            <a:spLocks/>
          </p:cNvSpPr>
          <p:nvPr/>
        </p:nvSpPr>
        <p:spPr>
          <a:xfrm>
            <a:off x="274194" y="606777"/>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Climate</a:t>
            </a:r>
          </a:p>
          <a:p>
            <a:pPr algn="l">
              <a:spcAft>
                <a:spcPts val="600"/>
              </a:spcAft>
            </a:pPr>
            <a:r>
              <a:rPr lang="en-GB" sz="2400" dirty="0" smtClean="0">
                <a:solidFill>
                  <a:schemeClr val="tx1"/>
                </a:solidFill>
              </a:rPr>
              <a:t>Climate is dominated by the change of the monsoons, which generates wet and dry seasons of more or less equal length </a:t>
            </a:r>
            <a:endParaRPr lang="en-GB" sz="2400" dirty="0" smtClean="0">
              <a:solidFill>
                <a:schemeClr val="tx1"/>
              </a:solidFill>
              <a:latin typeface="Arial" panose="020B0604020202020204" pitchFamily="34" charset="0"/>
              <a:cs typeface="Arial" panose="020B0604020202020204" pitchFamily="34" charset="0"/>
            </a:endParaRPr>
          </a:p>
          <a:p>
            <a:pPr algn="l">
              <a:spcAft>
                <a:spcPts val="600"/>
              </a:spcAft>
            </a:pPr>
            <a:r>
              <a:rPr lang="en-GB" sz="2000" dirty="0" smtClean="0">
                <a:solidFill>
                  <a:schemeClr val="tx1"/>
                </a:solidFill>
              </a:rPr>
              <a:t>Generalised climate seasons in the Mekong Basin (source: Mekong River Commission 2005)</a:t>
            </a:r>
          </a:p>
          <a:p>
            <a:pPr algn="l">
              <a:spcAft>
                <a:spcPts val="600"/>
              </a:spcAft>
            </a:pPr>
            <a:endParaRPr lang="en-GB" sz="2000" dirty="0">
              <a:solidFill>
                <a:schemeClr val="tx1"/>
              </a:solidFill>
            </a:endParaRPr>
          </a:p>
          <a:p>
            <a:pPr algn="l">
              <a:spcAft>
                <a:spcPts val="600"/>
              </a:spcAft>
            </a:pPr>
            <a:endParaRPr lang="en-GB" sz="2000" dirty="0" smtClean="0">
              <a:solidFill>
                <a:schemeClr val="tx1"/>
              </a:solidFill>
            </a:endParaRPr>
          </a:p>
          <a:p>
            <a:pPr algn="l">
              <a:spcAft>
                <a:spcPts val="600"/>
              </a:spcAft>
            </a:pPr>
            <a:endParaRPr lang="en-GB" sz="2000" dirty="0">
              <a:solidFill>
                <a:schemeClr val="tx1"/>
              </a:solidFill>
            </a:endParaRPr>
          </a:p>
          <a:p>
            <a:pPr algn="l">
              <a:spcAft>
                <a:spcPts val="600"/>
              </a:spcAft>
            </a:pPr>
            <a:r>
              <a:rPr lang="en-GB" sz="2400" dirty="0">
                <a:solidFill>
                  <a:schemeClr val="tx1"/>
                </a:solidFill>
              </a:rPr>
              <a:t>Annual rainfall in the delta generally ranges between 1,000 and 1,500 mm, with a long-term average of 1,200 to 1,300 mm.</a:t>
            </a:r>
            <a:endParaRPr lang="en-US" sz="2400" dirty="0">
              <a:solidFill>
                <a:schemeClr val="tx1"/>
              </a:solidFill>
            </a:endParaRPr>
          </a:p>
          <a:p>
            <a:pPr algn="l">
              <a:spcAft>
                <a:spcPts val="600"/>
              </a:spcAft>
            </a:pPr>
            <a:endParaRPr lang="en-US" sz="2000" dirty="0">
              <a:solidFill>
                <a:schemeClr val="tx1"/>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965463396"/>
              </p:ext>
            </p:extLst>
          </p:nvPr>
        </p:nvGraphicFramePr>
        <p:xfrm>
          <a:off x="550420" y="3186964"/>
          <a:ext cx="7788044" cy="684942"/>
        </p:xfrm>
        <a:graphic>
          <a:graphicData uri="http://schemas.openxmlformats.org/presentationml/2006/ole">
            <mc:AlternateContent xmlns:mc="http://schemas.openxmlformats.org/markup-compatibility/2006">
              <mc:Choice xmlns:v="urn:schemas-microsoft-com:vml" Requires="v">
                <p:oleObj spid="_x0000_s1101" name="Worksheet" r:id="rId5" imgW="5952947" imgH="581076" progId="Excel.Sheet.12">
                  <p:embed/>
                </p:oleObj>
              </mc:Choice>
              <mc:Fallback>
                <p:oleObj name="Worksheet" r:id="rId5" imgW="5952947" imgH="581076" progId="Excel.Sheet.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420" y="3186964"/>
                        <a:ext cx="7788044" cy="684942"/>
                      </a:xfrm>
                      <a:prstGeom prst="rect">
                        <a:avLst/>
                      </a:prstGeom>
                      <a:noFill/>
                    </p:spPr>
                  </p:pic>
                </p:oleObj>
              </mc:Fallback>
            </mc:AlternateContent>
          </a:graphicData>
        </a:graphic>
      </p:graphicFrame>
    </p:spTree>
    <p:extLst>
      <p:ext uri="{BB962C8B-B14F-4D97-AF65-F5344CB8AC3E}">
        <p14:creationId xmlns:p14="http://schemas.microsoft.com/office/powerpoint/2010/main" val="2630353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8</a:t>
            </a:fld>
            <a:endParaRPr kumimoji="0" lang="en-US" sz="1400" dirty="0">
              <a:latin typeface="Times New Roman"/>
              <a:cs typeface="Times New Roman"/>
            </a:endParaRPr>
          </a:p>
        </p:txBody>
      </p:sp>
      <p:sp>
        <p:nvSpPr>
          <p:cNvPr id="12" name="Subtitle 4"/>
          <p:cNvSpPr txBox="1">
            <a:spLocks/>
          </p:cNvSpPr>
          <p:nvPr/>
        </p:nvSpPr>
        <p:spPr>
          <a:xfrm>
            <a:off x="274194" y="606777"/>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Water quality</a:t>
            </a:r>
          </a:p>
          <a:p>
            <a:pPr algn="l">
              <a:lnSpc>
                <a:spcPct val="60000"/>
              </a:lnSpc>
              <a:spcAft>
                <a:spcPts val="600"/>
              </a:spcAft>
            </a:pPr>
            <a:endParaRPr lang="en-US" sz="2800" b="1" dirty="0" smtClean="0">
              <a:solidFill>
                <a:srgbClr val="800000"/>
              </a:solidFill>
              <a:latin typeface="Arial"/>
              <a:cs typeface="Arial"/>
            </a:endParaRPr>
          </a:p>
          <a:p>
            <a:pPr marL="742950" indent="-400050" algn="l">
              <a:spcAft>
                <a:spcPts val="600"/>
              </a:spcAft>
              <a:buFont typeface="Arial" panose="020B0604020202020204" pitchFamily="34" charset="0"/>
              <a:buChar char="•"/>
            </a:pPr>
            <a:r>
              <a:rPr lang="en-US" sz="2400" dirty="0">
                <a:solidFill>
                  <a:schemeClr val="tx1"/>
                </a:solidFill>
              </a:rPr>
              <a:t>Water in BPL mainly originates from the </a:t>
            </a:r>
            <a:r>
              <a:rPr lang="en-US" sz="2400" dirty="0" err="1">
                <a:solidFill>
                  <a:schemeClr val="tx1"/>
                </a:solidFill>
              </a:rPr>
              <a:t>Prek</a:t>
            </a:r>
            <a:r>
              <a:rPr lang="en-US" sz="2400" dirty="0">
                <a:solidFill>
                  <a:schemeClr val="tx1"/>
                </a:solidFill>
              </a:rPr>
              <a:t> </a:t>
            </a:r>
            <a:r>
              <a:rPr lang="en-US" sz="2400" dirty="0" err="1">
                <a:solidFill>
                  <a:schemeClr val="tx1"/>
                </a:solidFill>
              </a:rPr>
              <a:t>Lapouv</a:t>
            </a:r>
            <a:r>
              <a:rPr lang="en-US" sz="2400" dirty="0">
                <a:solidFill>
                  <a:schemeClr val="tx1"/>
                </a:solidFill>
              </a:rPr>
              <a:t> stream, Takeo and </a:t>
            </a:r>
            <a:r>
              <a:rPr lang="en-US" sz="2400" dirty="0" err="1">
                <a:solidFill>
                  <a:schemeClr val="tx1"/>
                </a:solidFill>
              </a:rPr>
              <a:t>Bassac</a:t>
            </a:r>
            <a:r>
              <a:rPr lang="en-US" sz="2400" dirty="0">
                <a:solidFill>
                  <a:schemeClr val="tx1"/>
                </a:solidFill>
              </a:rPr>
              <a:t> rivers. </a:t>
            </a:r>
          </a:p>
          <a:p>
            <a:pPr marL="742950" indent="-400050" algn="l">
              <a:spcAft>
                <a:spcPts val="600"/>
              </a:spcAft>
              <a:buFont typeface="Arial" panose="020B0604020202020204" pitchFamily="34" charset="0"/>
              <a:buChar char="•"/>
            </a:pPr>
            <a:r>
              <a:rPr lang="en-US" sz="2400" dirty="0" smtClean="0">
                <a:solidFill>
                  <a:schemeClr val="tx1"/>
                </a:solidFill>
              </a:rPr>
              <a:t>Water </a:t>
            </a:r>
            <a:r>
              <a:rPr lang="en-US" sz="2400" dirty="0">
                <a:solidFill>
                  <a:schemeClr val="tx1"/>
                </a:solidFill>
              </a:rPr>
              <a:t>was only slightly acidic to neutral with a pH of 5 – </a:t>
            </a:r>
            <a:r>
              <a:rPr lang="en-US" sz="2400" dirty="0" smtClean="0">
                <a:solidFill>
                  <a:schemeClr val="tx1"/>
                </a:solidFill>
              </a:rPr>
              <a:t>7</a:t>
            </a:r>
            <a:r>
              <a:rPr lang="en-US" sz="2400" dirty="0">
                <a:solidFill>
                  <a:schemeClr val="tx1"/>
                </a:solidFill>
              </a:rPr>
              <a:t>.</a:t>
            </a:r>
            <a:r>
              <a:rPr lang="en-US" sz="2400" dirty="0" smtClean="0">
                <a:solidFill>
                  <a:schemeClr val="tx1"/>
                </a:solidFill>
              </a:rPr>
              <a:t> </a:t>
            </a:r>
            <a:r>
              <a:rPr lang="en-US" sz="2400" dirty="0">
                <a:solidFill>
                  <a:schemeClr val="tx1"/>
                </a:solidFill>
              </a:rPr>
              <a:t>I</a:t>
            </a:r>
            <a:r>
              <a:rPr lang="en-US" sz="2400" dirty="0" smtClean="0">
                <a:solidFill>
                  <a:schemeClr val="tx1"/>
                </a:solidFill>
              </a:rPr>
              <a:t>n </a:t>
            </a:r>
            <a:r>
              <a:rPr lang="en-US" sz="2400" dirty="0">
                <a:solidFill>
                  <a:schemeClr val="tx1"/>
                </a:solidFill>
              </a:rPr>
              <a:t>areas with acid </a:t>
            </a:r>
            <a:r>
              <a:rPr lang="en-US" sz="2400" dirty="0" err="1">
                <a:solidFill>
                  <a:schemeClr val="tx1"/>
                </a:solidFill>
              </a:rPr>
              <a:t>sulphate</a:t>
            </a:r>
            <a:r>
              <a:rPr lang="en-US" sz="2400" dirty="0">
                <a:solidFill>
                  <a:schemeClr val="tx1"/>
                </a:solidFill>
              </a:rPr>
              <a:t> soils </a:t>
            </a:r>
            <a:r>
              <a:rPr lang="en-US" sz="2400" dirty="0" smtClean="0">
                <a:solidFill>
                  <a:schemeClr val="tx1"/>
                </a:solidFill>
              </a:rPr>
              <a:t>the </a:t>
            </a:r>
            <a:r>
              <a:rPr lang="en-US" sz="2400" dirty="0">
                <a:solidFill>
                  <a:schemeClr val="tx1"/>
                </a:solidFill>
              </a:rPr>
              <a:t>pH was as low as </a:t>
            </a:r>
            <a:r>
              <a:rPr lang="en-US" sz="2400" dirty="0" smtClean="0">
                <a:solidFill>
                  <a:schemeClr val="tx1"/>
                </a:solidFill>
              </a:rPr>
              <a:t>3.</a:t>
            </a:r>
          </a:p>
          <a:p>
            <a:pPr marL="742950" indent="-400050" algn="l">
              <a:spcAft>
                <a:spcPts val="600"/>
              </a:spcAft>
              <a:buFont typeface="Arial" panose="020B0604020202020204" pitchFamily="34" charset="0"/>
              <a:buChar char="•"/>
            </a:pPr>
            <a:r>
              <a:rPr lang="en-US" sz="2400" dirty="0" smtClean="0">
                <a:solidFill>
                  <a:schemeClr val="tx1"/>
                </a:solidFill>
              </a:rPr>
              <a:t>Dissolved </a:t>
            </a:r>
            <a:r>
              <a:rPr lang="en-US" sz="2400" dirty="0">
                <a:solidFill>
                  <a:schemeClr val="tx1"/>
                </a:solidFill>
              </a:rPr>
              <a:t>Oxygen (DO) levels in February were low at 3.1 – 5.1 mg/l in canals and streams. This is in contrast to high DO levels measured in November (peak flood period) at 5.1 – 7.1 mg/l </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rotWithShape="1">
          <a:blip r:embed="rId4"/>
          <a:srcRect l="20022" t="15820" r="13982" b="5078"/>
          <a:stretch/>
        </p:blipFill>
        <p:spPr>
          <a:xfrm>
            <a:off x="5677682" y="4729163"/>
            <a:ext cx="3125379" cy="1995492"/>
          </a:xfrm>
          <a:prstGeom prst="rect">
            <a:avLst/>
          </a:prstGeom>
        </p:spPr>
      </p:pic>
    </p:spTree>
    <p:extLst>
      <p:ext uri="{BB962C8B-B14F-4D97-AF65-F5344CB8AC3E}">
        <p14:creationId xmlns:p14="http://schemas.microsoft.com/office/powerpoint/2010/main" val="2249780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4194" y="6205027"/>
            <a:ext cx="8528867" cy="502920"/>
          </a:xfrm>
          <a:prstGeom prst="rect">
            <a:avLst/>
          </a:prstGeom>
          <a:solidFill>
            <a:srgbClr val="405592"/>
          </a:solidFill>
        </p:spPr>
        <p:style>
          <a:lnRef idx="1">
            <a:schemeClr val="accent5"/>
          </a:lnRef>
          <a:fillRef idx="3">
            <a:schemeClr val="accent5"/>
          </a:fillRef>
          <a:effectRef idx="2">
            <a:schemeClr val="accent5"/>
          </a:effectRef>
          <a:fontRef idx="minor">
            <a:schemeClr val="lt1"/>
          </a:fontRef>
        </p:style>
        <p:txBody>
          <a:bodyPr rtlCol="0" anchor="ctr"/>
          <a:lstStyle/>
          <a:p>
            <a:r>
              <a:rPr lang="en-US" sz="1400" dirty="0" smtClean="0">
                <a:latin typeface="Times New Roman"/>
                <a:cs typeface="Times New Roman"/>
              </a:rPr>
              <a:t>            Ministry of Environment, Cambodia</a:t>
            </a:r>
          </a:p>
          <a:p>
            <a:r>
              <a:rPr lang="en-US" sz="1400" dirty="0" smtClean="0">
                <a:latin typeface="Times New Roman"/>
                <a:cs typeface="Times New Roman"/>
              </a:rPr>
              <a:t>            Department of Freshwater Wetlands Conservation       </a:t>
            </a:r>
            <a:endParaRPr lang="en-US" sz="1400" dirty="0">
              <a:latin typeface="Times New Roman"/>
              <a:cs typeface="Times New Roman"/>
            </a:endParaRPr>
          </a:p>
        </p:txBody>
      </p:sp>
      <p:sp>
        <p:nvSpPr>
          <p:cNvPr id="9" name="Rectangle 8"/>
          <p:cNvSpPr/>
          <p:nvPr/>
        </p:nvSpPr>
        <p:spPr>
          <a:xfrm>
            <a:off x="274194" y="123538"/>
            <a:ext cx="8528867" cy="483240"/>
          </a:xfrm>
          <a:prstGeom prst="rect">
            <a:avLst/>
          </a:prstGeom>
          <a:solidFill>
            <a:srgbClr val="2575B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r"/>
            <a:r>
              <a:rPr lang="en-US" sz="1600" b="1" dirty="0" smtClean="0">
                <a:latin typeface="Times New Roman"/>
                <a:cs typeface="Times New Roman"/>
              </a:rPr>
              <a:t>Freshwater Ecosystem Management and Practice in Cambodia</a:t>
            </a:r>
            <a:endParaRPr lang="en-US" sz="1600" b="1" dirty="0">
              <a:latin typeface="Times New Roman"/>
              <a:cs typeface="Times New Roman"/>
            </a:endParaRPr>
          </a:p>
        </p:txBody>
      </p:sp>
      <p:sp>
        <p:nvSpPr>
          <p:cNvPr id="10" name="Slide Number Placeholder 9"/>
          <p:cNvSpPr>
            <a:spLocks noGrp="1"/>
          </p:cNvSpPr>
          <p:nvPr>
            <p:ph type="sldNum" sz="quarter" idx="12"/>
          </p:nvPr>
        </p:nvSpPr>
        <p:spPr/>
        <p:txBody>
          <a:bodyPr/>
          <a:lstStyle/>
          <a:p>
            <a:fld id="{6294C92D-0306-4E69-9CD3-20855E849650}" type="slidenum">
              <a:rPr kumimoji="0" lang="en-US" sz="1400" smtClean="0">
                <a:latin typeface="Times New Roman"/>
                <a:cs typeface="Times New Roman"/>
              </a:rPr>
              <a:t>9</a:t>
            </a:fld>
            <a:endParaRPr kumimoji="0" lang="en-US" sz="1400" dirty="0">
              <a:latin typeface="Times New Roman"/>
              <a:cs typeface="Times New Roman"/>
            </a:endParaRPr>
          </a:p>
        </p:txBody>
      </p:sp>
      <p:sp>
        <p:nvSpPr>
          <p:cNvPr id="12" name="Subtitle 4"/>
          <p:cNvSpPr txBox="1">
            <a:spLocks/>
          </p:cNvSpPr>
          <p:nvPr/>
        </p:nvSpPr>
        <p:spPr>
          <a:xfrm>
            <a:off x="274194" y="606777"/>
            <a:ext cx="8528867" cy="5598249"/>
          </a:xfrm>
          <a:prstGeom prst="rect">
            <a:avLst/>
          </a:prstGeom>
          <a:solidFill>
            <a:schemeClr val="bg1">
              <a:lumMod val="8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spcAft>
                <a:spcPts val="600"/>
              </a:spcAft>
            </a:pPr>
            <a:endParaRPr lang="en-US" sz="1000" dirty="0" smtClean="0">
              <a:solidFill>
                <a:schemeClr val="tx1"/>
              </a:solidFill>
              <a:latin typeface="Arial"/>
              <a:cs typeface="Arial"/>
            </a:endParaRPr>
          </a:p>
          <a:p>
            <a:pPr>
              <a:lnSpc>
                <a:spcPct val="60000"/>
              </a:lnSpc>
              <a:spcAft>
                <a:spcPts val="600"/>
              </a:spcAft>
            </a:pPr>
            <a:r>
              <a:rPr lang="en-US" sz="3600" b="1" dirty="0" smtClean="0">
                <a:solidFill>
                  <a:srgbClr val="800000"/>
                </a:solidFill>
                <a:latin typeface="Arial"/>
                <a:cs typeface="Arial"/>
              </a:rPr>
              <a:t> </a:t>
            </a:r>
            <a:r>
              <a:rPr lang="en-US" sz="2800" b="1" dirty="0" smtClean="0">
                <a:solidFill>
                  <a:srgbClr val="800000"/>
                </a:solidFill>
                <a:latin typeface="Arial"/>
                <a:cs typeface="Arial"/>
              </a:rPr>
              <a:t>Flora</a:t>
            </a:r>
          </a:p>
          <a:p>
            <a:pPr marL="571500" indent="-228600" algn="l">
              <a:spcAft>
                <a:spcPts val="600"/>
              </a:spcAft>
              <a:buFont typeface="Arial" panose="020B0604020202020204" pitchFamily="34" charset="0"/>
              <a:buChar char="•"/>
              <a:tabLst>
                <a:tab pos="571500" algn="l"/>
              </a:tabLst>
            </a:pPr>
            <a:r>
              <a:rPr lang="en-GB" sz="2400" dirty="0" smtClean="0">
                <a:solidFill>
                  <a:schemeClr val="tx1"/>
                </a:solidFill>
              </a:rPr>
              <a:t> A </a:t>
            </a:r>
            <a:r>
              <a:rPr lang="en-GB" sz="2400" dirty="0">
                <a:solidFill>
                  <a:schemeClr val="tx1"/>
                </a:solidFill>
              </a:rPr>
              <a:t>rapid assessment of flora in BPL conducted in February 2013 identified 65 </a:t>
            </a:r>
            <a:r>
              <a:rPr lang="en-GB" sz="2400" dirty="0" smtClean="0">
                <a:solidFill>
                  <a:schemeClr val="tx1"/>
                </a:solidFill>
              </a:rPr>
              <a:t>species</a:t>
            </a:r>
          </a:p>
          <a:p>
            <a:pPr algn="l">
              <a:spcAft>
                <a:spcPts val="600"/>
              </a:spcAft>
            </a:pPr>
            <a:r>
              <a:rPr lang="en-GB" sz="2400" dirty="0" smtClean="0">
                <a:solidFill>
                  <a:schemeClr val="tx1"/>
                </a:solidFill>
              </a:rPr>
              <a:t> </a:t>
            </a:r>
            <a:r>
              <a:rPr lang="en-GB" sz="2400" dirty="0" smtClean="0">
                <a:solidFill>
                  <a:srgbClr val="00B050"/>
                </a:solidFill>
              </a:rPr>
              <a:t>Seasonally Inundated Grasslands</a:t>
            </a:r>
            <a:endParaRPr lang="en-GB" sz="2400" dirty="0">
              <a:solidFill>
                <a:srgbClr val="00B050"/>
              </a:solidFill>
            </a:endParaRPr>
          </a:p>
          <a:p>
            <a:pPr marL="571500" indent="-228600" algn="l">
              <a:spcBef>
                <a:spcPts val="0"/>
              </a:spcBef>
              <a:buFont typeface="Arial" panose="020B0604020202020204" pitchFamily="34" charset="0"/>
              <a:buChar char="•"/>
            </a:pPr>
            <a:r>
              <a:rPr lang="en-US" sz="2400" i="1" dirty="0" err="1">
                <a:solidFill>
                  <a:schemeClr val="tx1"/>
                </a:solidFill>
              </a:rPr>
              <a:t>Echinochloa</a:t>
            </a:r>
            <a:r>
              <a:rPr lang="en-US" sz="2400" i="1" dirty="0">
                <a:solidFill>
                  <a:schemeClr val="tx1"/>
                </a:solidFill>
              </a:rPr>
              <a:t> </a:t>
            </a:r>
            <a:r>
              <a:rPr lang="en-US" sz="2400" i="1" dirty="0" err="1">
                <a:solidFill>
                  <a:schemeClr val="tx1"/>
                </a:solidFill>
              </a:rPr>
              <a:t>stagnina</a:t>
            </a:r>
            <a:r>
              <a:rPr lang="en-US" sz="2400" i="1" dirty="0">
                <a:solidFill>
                  <a:schemeClr val="tx1"/>
                </a:solidFill>
              </a:rPr>
              <a:t> - </a:t>
            </a:r>
            <a:r>
              <a:rPr lang="vi-VN" sz="2400" i="1" dirty="0">
                <a:solidFill>
                  <a:schemeClr val="tx1"/>
                </a:solidFill>
                <a:latin typeface="Calibri" panose="020F0502020204030204" pitchFamily="34" charset="0"/>
              </a:rPr>
              <a:t>Leersia </a:t>
            </a:r>
            <a:r>
              <a:rPr lang="vi-VN" sz="2400" i="1" dirty="0" smtClean="0">
                <a:solidFill>
                  <a:schemeClr val="tx1"/>
                </a:solidFill>
                <a:latin typeface="Calibri" panose="020F0502020204030204" pitchFamily="34" charset="0"/>
              </a:rPr>
              <a:t>hexandra</a:t>
            </a:r>
            <a:endParaRPr lang="en-US" sz="2400" i="1" dirty="0" smtClean="0">
              <a:solidFill>
                <a:schemeClr val="tx1"/>
              </a:solidFill>
              <a:latin typeface="Calibri" panose="020F0502020204030204" pitchFamily="34" charset="0"/>
            </a:endParaRPr>
          </a:p>
          <a:p>
            <a:pPr marL="571500" indent="-228600" algn="l">
              <a:spcBef>
                <a:spcPts val="0"/>
              </a:spcBef>
              <a:buFont typeface="Arial" panose="020B0604020202020204" pitchFamily="34" charset="0"/>
              <a:buChar char="•"/>
            </a:pPr>
            <a:r>
              <a:rPr lang="en-US" sz="2400" i="1" dirty="0" err="1">
                <a:solidFill>
                  <a:schemeClr val="tx1"/>
                </a:solidFill>
              </a:rPr>
              <a:t>Ischaemum</a:t>
            </a:r>
            <a:r>
              <a:rPr lang="en-US" sz="2400" i="1" dirty="0">
                <a:solidFill>
                  <a:schemeClr val="tx1"/>
                </a:solidFill>
              </a:rPr>
              <a:t>  </a:t>
            </a:r>
            <a:r>
              <a:rPr lang="en-US" sz="2400" i="1" dirty="0" err="1">
                <a:solidFill>
                  <a:schemeClr val="tx1"/>
                </a:solidFill>
              </a:rPr>
              <a:t>sp</a:t>
            </a:r>
            <a:r>
              <a:rPr lang="en-US" sz="2400" i="1" dirty="0">
                <a:solidFill>
                  <a:schemeClr val="tx1"/>
                </a:solidFill>
              </a:rPr>
              <a:t> - </a:t>
            </a:r>
            <a:r>
              <a:rPr lang="vi-VN" sz="2400" i="1" dirty="0" smtClean="0">
                <a:solidFill>
                  <a:schemeClr val="tx1"/>
                </a:solidFill>
                <a:latin typeface="Calibri" panose="020F0502020204030204" pitchFamily="34" charset="0"/>
              </a:rPr>
              <a:t>Leersia hexandra</a:t>
            </a:r>
            <a:r>
              <a:rPr lang="en-US" sz="2400" i="1" dirty="0" smtClean="0">
                <a:solidFill>
                  <a:schemeClr val="tx1"/>
                </a:solidFill>
                <a:latin typeface="Calibri" panose="020F0502020204030204" pitchFamily="34" charset="0"/>
              </a:rPr>
              <a:t>; </a:t>
            </a:r>
          </a:p>
          <a:p>
            <a:pPr marL="571500" indent="-228600" algn="l">
              <a:spcBef>
                <a:spcPts val="0"/>
              </a:spcBef>
              <a:buFont typeface="Arial" panose="020B0604020202020204" pitchFamily="34" charset="0"/>
              <a:buChar char="•"/>
            </a:pPr>
            <a:r>
              <a:rPr lang="en-US" sz="2400" i="1" dirty="0" err="1">
                <a:solidFill>
                  <a:schemeClr val="tx1"/>
                </a:solidFill>
              </a:rPr>
              <a:t>Eleocharis</a:t>
            </a:r>
            <a:r>
              <a:rPr lang="en-US" sz="2400" i="1" dirty="0">
                <a:solidFill>
                  <a:schemeClr val="tx1"/>
                </a:solidFill>
              </a:rPr>
              <a:t> </a:t>
            </a:r>
            <a:r>
              <a:rPr lang="en-US" sz="2400" i="1" dirty="0" err="1">
                <a:solidFill>
                  <a:schemeClr val="tx1"/>
                </a:solidFill>
              </a:rPr>
              <a:t>dulcis</a:t>
            </a:r>
            <a:r>
              <a:rPr lang="en-US" sz="2400" i="1" dirty="0">
                <a:solidFill>
                  <a:schemeClr val="tx1"/>
                </a:solidFill>
              </a:rPr>
              <a:t>;</a:t>
            </a:r>
          </a:p>
          <a:p>
            <a:pPr marL="571500" indent="-228600" algn="l">
              <a:spcBef>
                <a:spcPts val="0"/>
              </a:spcBef>
              <a:buFont typeface="Arial" panose="020B0604020202020204" pitchFamily="34" charset="0"/>
              <a:buChar char="•"/>
            </a:pPr>
            <a:r>
              <a:rPr lang="vi-VN" sz="2400" i="1" dirty="0">
                <a:solidFill>
                  <a:schemeClr val="tx1"/>
                </a:solidFill>
                <a:latin typeface="Calibri" panose="020F0502020204030204" pitchFamily="34" charset="0"/>
              </a:rPr>
              <a:t>Saccharum spontaneum</a:t>
            </a:r>
            <a:r>
              <a:rPr lang="en-US" sz="2400" i="1" dirty="0">
                <a:solidFill>
                  <a:schemeClr val="tx1"/>
                </a:solidFill>
                <a:latin typeface="Calibri" panose="020F0502020204030204" pitchFamily="34" charset="0"/>
              </a:rPr>
              <a:t> </a:t>
            </a:r>
            <a:r>
              <a:rPr lang="en-US" sz="2400" i="1" dirty="0">
                <a:solidFill>
                  <a:schemeClr val="tx1"/>
                </a:solidFill>
              </a:rPr>
              <a:t>- </a:t>
            </a:r>
            <a:r>
              <a:rPr lang="en-US" sz="2400" i="1" dirty="0" err="1">
                <a:solidFill>
                  <a:schemeClr val="tx1"/>
                </a:solidFill>
              </a:rPr>
              <a:t>Phragmites</a:t>
            </a:r>
            <a:r>
              <a:rPr lang="en-US" sz="2400" i="1" dirty="0">
                <a:solidFill>
                  <a:schemeClr val="tx1"/>
                </a:solidFill>
              </a:rPr>
              <a:t> </a:t>
            </a:r>
            <a:r>
              <a:rPr lang="en-US" sz="2400" i="1" dirty="0" err="1">
                <a:solidFill>
                  <a:schemeClr val="tx1"/>
                </a:solidFill>
              </a:rPr>
              <a:t>vallatoria</a:t>
            </a:r>
            <a:r>
              <a:rPr lang="en-US" sz="2400" i="1" dirty="0">
                <a:solidFill>
                  <a:schemeClr val="tx1"/>
                </a:solidFill>
              </a:rPr>
              <a:t>;</a:t>
            </a:r>
          </a:p>
          <a:p>
            <a:pPr marL="571500" indent="-228600" algn="l">
              <a:spcAft>
                <a:spcPts val="600"/>
              </a:spcAft>
              <a:buFont typeface="Arial" panose="020B0604020202020204" pitchFamily="34" charset="0"/>
              <a:buChar char="•"/>
            </a:pPr>
            <a:endParaRPr lang="en-US" sz="2400" i="1" dirty="0" smtClean="0">
              <a:solidFill>
                <a:schemeClr val="tx1"/>
              </a:solidFill>
            </a:endParaRPr>
          </a:p>
          <a:p>
            <a:pPr marL="571500" indent="-228600" algn="l">
              <a:spcAft>
                <a:spcPts val="600"/>
              </a:spcAft>
              <a:buFont typeface="Arial" panose="020B0604020202020204" pitchFamily="34" charset="0"/>
              <a:buChar char="•"/>
            </a:pPr>
            <a:endParaRPr lang="en-US" sz="2400" i="1" dirty="0">
              <a:solidFill>
                <a:schemeClr val="tx1"/>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195" y="6205027"/>
            <a:ext cx="552451" cy="558658"/>
          </a:xfrm>
          <a:prstGeom prst="rect">
            <a:avLst/>
          </a:prstGeom>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D:\PICTURES\20150117 Bouvn Prek Laveun\D600\DSC_2100_1.jpg"/>
          <p:cNvPicPr/>
          <p:nvPr/>
        </p:nvPicPr>
        <p:blipFill>
          <a:blip r:embed="rId4" cstate="email"/>
          <a:srcRect/>
          <a:stretch>
            <a:fillRect/>
          </a:stretch>
        </p:blipFill>
        <p:spPr bwMode="auto">
          <a:xfrm>
            <a:off x="5123435" y="4256916"/>
            <a:ext cx="2859529" cy="2464559"/>
          </a:xfrm>
          <a:prstGeom prst="rect">
            <a:avLst/>
          </a:prstGeom>
          <a:noFill/>
          <a:ln w="9525">
            <a:noFill/>
            <a:miter lim="800000"/>
            <a:headEnd/>
            <a:tailEnd/>
          </a:ln>
        </p:spPr>
      </p:pic>
    </p:spTree>
    <p:extLst>
      <p:ext uri="{BB962C8B-B14F-4D97-AF65-F5344CB8AC3E}">
        <p14:creationId xmlns:p14="http://schemas.microsoft.com/office/powerpoint/2010/main" val="618477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7242311</TotalTime>
  <Words>1789</Words>
  <Application>Microsoft Office PowerPoint</Application>
  <PresentationFormat>On-screen Show (4:3)</PresentationFormat>
  <Paragraphs>376</Paragraphs>
  <Slides>38</Slides>
  <Notes>38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Calibri</vt:lpstr>
      <vt:lpstr>Times New Roman</vt:lpstr>
      <vt:lpstr>Verdana</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Sophanna Ly</dc:creator>
  <cp:lastModifiedBy>Sophanna Ly</cp:lastModifiedBy>
  <cp:revision>411</cp:revision>
  <dcterms:created xsi:type="dcterms:W3CDTF">2013-05-19T11:23:19Z</dcterms:created>
  <dcterms:modified xsi:type="dcterms:W3CDTF">2017-11-16T00:49:54Z</dcterms:modified>
</cp:coreProperties>
</file>