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8" r:id="rId1"/>
  </p:sldMasterIdLst>
  <p:notesMasterIdLst>
    <p:notesMasterId r:id="rId31"/>
  </p:notesMasterIdLst>
  <p:handoutMasterIdLst>
    <p:handoutMasterId r:id="rId32"/>
  </p:handoutMasterIdLst>
  <p:sldIdLst>
    <p:sldId id="397" r:id="rId2"/>
    <p:sldId id="409" r:id="rId3"/>
    <p:sldId id="402" r:id="rId4"/>
    <p:sldId id="403" r:id="rId5"/>
    <p:sldId id="390" r:id="rId6"/>
    <p:sldId id="392" r:id="rId7"/>
    <p:sldId id="394" r:id="rId8"/>
    <p:sldId id="395" r:id="rId9"/>
    <p:sldId id="396" r:id="rId10"/>
    <p:sldId id="399" r:id="rId11"/>
    <p:sldId id="400" r:id="rId12"/>
    <p:sldId id="410" r:id="rId13"/>
    <p:sldId id="401" r:id="rId14"/>
    <p:sldId id="408" r:id="rId15"/>
    <p:sldId id="405" r:id="rId16"/>
    <p:sldId id="406" r:id="rId17"/>
    <p:sldId id="387" r:id="rId18"/>
    <p:sldId id="372" r:id="rId19"/>
    <p:sldId id="324" r:id="rId20"/>
    <p:sldId id="373" r:id="rId21"/>
    <p:sldId id="374" r:id="rId22"/>
    <p:sldId id="375" r:id="rId23"/>
    <p:sldId id="376" r:id="rId24"/>
    <p:sldId id="377" r:id="rId25"/>
    <p:sldId id="378" r:id="rId26"/>
    <p:sldId id="379" r:id="rId27"/>
    <p:sldId id="380" r:id="rId28"/>
    <p:sldId id="382" r:id="rId29"/>
    <p:sldId id="388" r:id="rId30"/>
  </p:sldIdLst>
  <p:sldSz cx="12192000" cy="6858000"/>
  <p:notesSz cx="6797675" cy="9928225"/>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3300"/>
    <a:srgbClr val="1919FF"/>
    <a:srgbClr val="00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0235" autoAdjust="0"/>
    <p:restoredTop sz="94624"/>
  </p:normalViewPr>
  <p:slideViewPr>
    <p:cSldViewPr snapToGrid="0">
      <p:cViewPr>
        <p:scale>
          <a:sx n="66" d="100"/>
          <a:sy n="66" d="100"/>
        </p:scale>
        <p:origin x="331" y="485"/>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4F9952-6EA5-4A4F-8ACD-C42E8367BA3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E2530B30-F61B-4AE0-80B1-38D915C894DB}">
      <dgm:prSet phldrT="[Text]"/>
      <dgm:spPr/>
      <dgm:t>
        <a:bodyPr/>
        <a:lstStyle/>
        <a:p>
          <a:r>
            <a:rPr lang="en-US" dirty="0" smtClean="0">
              <a:latin typeface="Times New Roman" pitchFamily="18" charset="0"/>
              <a:cs typeface="Times New Roman" pitchFamily="18" charset="0"/>
            </a:rPr>
            <a:t>water resources monitoring network</a:t>
          </a:r>
          <a:endParaRPr lang="en-US" dirty="0">
            <a:latin typeface="Times New Roman" pitchFamily="18" charset="0"/>
            <a:cs typeface="Times New Roman" pitchFamily="18" charset="0"/>
          </a:endParaRPr>
        </a:p>
      </dgm:t>
    </dgm:pt>
    <dgm:pt modelId="{4AB9E0DC-45E6-4A95-9824-E06768C23520}" type="parTrans" cxnId="{2CC7F2C7-EC14-4EF1-8C32-0AA80111FD80}">
      <dgm:prSet/>
      <dgm:spPr/>
      <dgm:t>
        <a:bodyPr/>
        <a:lstStyle/>
        <a:p>
          <a:endParaRPr lang="en-US"/>
        </a:p>
      </dgm:t>
    </dgm:pt>
    <dgm:pt modelId="{266E9B9C-0F4B-4B58-AFE4-9AEC0B1CDBD3}" type="sibTrans" cxnId="{2CC7F2C7-EC14-4EF1-8C32-0AA80111FD80}">
      <dgm:prSet/>
      <dgm:spPr/>
      <dgm:t>
        <a:bodyPr/>
        <a:lstStyle/>
        <a:p>
          <a:endParaRPr lang="en-US"/>
        </a:p>
      </dgm:t>
    </dgm:pt>
    <dgm:pt modelId="{7B5632E1-E529-49C2-BEDE-BE38192764DA}">
      <dgm:prSet phldrT="[Text]"/>
      <dgm:spPr/>
      <dgm:t>
        <a:bodyPr/>
        <a:lstStyle/>
        <a:p>
          <a:r>
            <a:rPr lang="en-US" dirty="0" smtClean="0">
              <a:latin typeface="Times New Roman" pitchFamily="18" charset="0"/>
              <a:cs typeface="Times New Roman" pitchFamily="18" charset="0"/>
            </a:rPr>
            <a:t>Ground water monitoring network (707 wells)</a:t>
          </a:r>
          <a:endParaRPr lang="en-US" dirty="0">
            <a:latin typeface="Times New Roman" pitchFamily="18" charset="0"/>
            <a:cs typeface="Times New Roman" pitchFamily="18" charset="0"/>
          </a:endParaRPr>
        </a:p>
      </dgm:t>
    </dgm:pt>
    <dgm:pt modelId="{8922B103-4E89-400D-A953-AB9B915B9B00}" type="parTrans" cxnId="{6C7A72AE-4D18-4324-A8AD-EC681C185E1C}">
      <dgm:prSet/>
      <dgm:spPr/>
      <dgm:t>
        <a:bodyPr/>
        <a:lstStyle/>
        <a:p>
          <a:endParaRPr lang="en-US"/>
        </a:p>
      </dgm:t>
    </dgm:pt>
    <dgm:pt modelId="{CC24BE69-135D-458B-9305-E5F2FD412831}" type="sibTrans" cxnId="{6C7A72AE-4D18-4324-A8AD-EC681C185E1C}">
      <dgm:prSet/>
      <dgm:spPr/>
      <dgm:t>
        <a:bodyPr/>
        <a:lstStyle/>
        <a:p>
          <a:endParaRPr lang="en-US"/>
        </a:p>
      </dgm:t>
    </dgm:pt>
    <dgm:pt modelId="{B8BD4D62-F25E-44CA-B6BE-D8F9C5395FE1}">
      <dgm:prSet phldrT="[Text]"/>
      <dgm:spPr/>
      <dgm:t>
        <a:bodyPr/>
        <a:lstStyle/>
        <a:p>
          <a:r>
            <a:rPr lang="en-US" dirty="0" smtClean="0">
              <a:latin typeface="Times New Roman" pitchFamily="18" charset="0"/>
              <a:cs typeface="Times New Roman" pitchFamily="18" charset="0"/>
            </a:rPr>
            <a:t>Surface water monitoring network (354 hydrology stations)</a:t>
          </a:r>
          <a:endParaRPr lang="en-US" dirty="0">
            <a:latin typeface="Times New Roman" pitchFamily="18" charset="0"/>
            <a:cs typeface="Times New Roman" pitchFamily="18" charset="0"/>
          </a:endParaRPr>
        </a:p>
      </dgm:t>
    </dgm:pt>
    <dgm:pt modelId="{ABDCF492-A062-4787-A2E1-6A15E98E8E15}" type="parTrans" cxnId="{529CB089-2949-47F8-82E9-DE2B5D1E6559}">
      <dgm:prSet/>
      <dgm:spPr/>
      <dgm:t>
        <a:bodyPr/>
        <a:lstStyle/>
        <a:p>
          <a:endParaRPr lang="en-US"/>
        </a:p>
      </dgm:t>
    </dgm:pt>
    <dgm:pt modelId="{0B312AB0-B7CE-4AA6-B4DB-77B1210077DF}" type="sibTrans" cxnId="{529CB089-2949-47F8-82E9-DE2B5D1E6559}">
      <dgm:prSet/>
      <dgm:spPr/>
      <dgm:t>
        <a:bodyPr/>
        <a:lstStyle/>
        <a:p>
          <a:endParaRPr lang="en-US"/>
        </a:p>
      </dgm:t>
    </dgm:pt>
    <dgm:pt modelId="{265506AE-CBC5-4685-AFCE-D6A3C30A494A}" type="pres">
      <dgm:prSet presAssocID="{824F9952-6EA5-4A4F-8ACD-C42E8367BA3E}" presName="hierChild1" presStyleCnt="0">
        <dgm:presLayoutVars>
          <dgm:chPref val="1"/>
          <dgm:dir/>
          <dgm:animOne val="branch"/>
          <dgm:animLvl val="lvl"/>
          <dgm:resizeHandles/>
        </dgm:presLayoutVars>
      </dgm:prSet>
      <dgm:spPr/>
      <dgm:t>
        <a:bodyPr/>
        <a:lstStyle/>
        <a:p>
          <a:endParaRPr lang="en-US"/>
        </a:p>
      </dgm:t>
    </dgm:pt>
    <dgm:pt modelId="{8ABDB85E-609B-425E-B197-947E41D93691}" type="pres">
      <dgm:prSet presAssocID="{E2530B30-F61B-4AE0-80B1-38D915C894DB}" presName="hierRoot1" presStyleCnt="0"/>
      <dgm:spPr/>
    </dgm:pt>
    <dgm:pt modelId="{A259854E-C12D-46C0-A1F4-FE58AD42544A}" type="pres">
      <dgm:prSet presAssocID="{E2530B30-F61B-4AE0-80B1-38D915C894DB}" presName="composite" presStyleCnt="0"/>
      <dgm:spPr/>
    </dgm:pt>
    <dgm:pt modelId="{27BA9415-4EA8-43D4-ADF6-462574C7BAE8}" type="pres">
      <dgm:prSet presAssocID="{E2530B30-F61B-4AE0-80B1-38D915C894DB}" presName="background" presStyleLbl="node0" presStyleIdx="0" presStyleCnt="1"/>
      <dgm:spPr/>
    </dgm:pt>
    <dgm:pt modelId="{B78CA09F-C3A8-49A0-A5EC-61617472577E}" type="pres">
      <dgm:prSet presAssocID="{E2530B30-F61B-4AE0-80B1-38D915C894DB}" presName="text" presStyleLbl="fgAcc0" presStyleIdx="0" presStyleCnt="1">
        <dgm:presLayoutVars>
          <dgm:chPref val="3"/>
        </dgm:presLayoutVars>
      </dgm:prSet>
      <dgm:spPr/>
      <dgm:t>
        <a:bodyPr/>
        <a:lstStyle/>
        <a:p>
          <a:endParaRPr lang="en-US"/>
        </a:p>
      </dgm:t>
    </dgm:pt>
    <dgm:pt modelId="{A0ACCF8F-8C44-40FE-AEDD-C28C0BB14EE9}" type="pres">
      <dgm:prSet presAssocID="{E2530B30-F61B-4AE0-80B1-38D915C894DB}" presName="hierChild2" presStyleCnt="0"/>
      <dgm:spPr/>
    </dgm:pt>
    <dgm:pt modelId="{B8658F71-7C2D-4BF0-B693-0FDE9E194099}" type="pres">
      <dgm:prSet presAssocID="{8922B103-4E89-400D-A953-AB9B915B9B00}" presName="Name10" presStyleLbl="parChTrans1D2" presStyleIdx="0" presStyleCnt="2"/>
      <dgm:spPr/>
      <dgm:t>
        <a:bodyPr/>
        <a:lstStyle/>
        <a:p>
          <a:endParaRPr lang="en-US"/>
        </a:p>
      </dgm:t>
    </dgm:pt>
    <dgm:pt modelId="{9DFDF213-B566-4591-ABAC-9FECD3ACC323}" type="pres">
      <dgm:prSet presAssocID="{7B5632E1-E529-49C2-BEDE-BE38192764DA}" presName="hierRoot2" presStyleCnt="0"/>
      <dgm:spPr/>
    </dgm:pt>
    <dgm:pt modelId="{869D1C95-8F23-4C5D-AD62-2E2A8B1E64DF}" type="pres">
      <dgm:prSet presAssocID="{7B5632E1-E529-49C2-BEDE-BE38192764DA}" presName="composite2" presStyleCnt="0"/>
      <dgm:spPr/>
    </dgm:pt>
    <dgm:pt modelId="{FF03F2AB-F2B5-4C33-9178-EB256937F259}" type="pres">
      <dgm:prSet presAssocID="{7B5632E1-E529-49C2-BEDE-BE38192764DA}" presName="background2" presStyleLbl="node2" presStyleIdx="0" presStyleCnt="2"/>
      <dgm:spPr/>
    </dgm:pt>
    <dgm:pt modelId="{29DD8983-2DD2-4D2B-8154-96BA9420F7C5}" type="pres">
      <dgm:prSet presAssocID="{7B5632E1-E529-49C2-BEDE-BE38192764DA}" presName="text2" presStyleLbl="fgAcc2" presStyleIdx="0" presStyleCnt="2">
        <dgm:presLayoutVars>
          <dgm:chPref val="3"/>
        </dgm:presLayoutVars>
      </dgm:prSet>
      <dgm:spPr/>
      <dgm:t>
        <a:bodyPr/>
        <a:lstStyle/>
        <a:p>
          <a:endParaRPr lang="en-US"/>
        </a:p>
      </dgm:t>
    </dgm:pt>
    <dgm:pt modelId="{FBBA6632-D088-4943-A37D-B4D48D57FC71}" type="pres">
      <dgm:prSet presAssocID="{7B5632E1-E529-49C2-BEDE-BE38192764DA}" presName="hierChild3" presStyleCnt="0"/>
      <dgm:spPr/>
    </dgm:pt>
    <dgm:pt modelId="{E713D298-28A2-4E8E-9BF8-2F708DB24D0F}" type="pres">
      <dgm:prSet presAssocID="{ABDCF492-A062-4787-A2E1-6A15E98E8E15}" presName="Name10" presStyleLbl="parChTrans1D2" presStyleIdx="1" presStyleCnt="2"/>
      <dgm:spPr/>
      <dgm:t>
        <a:bodyPr/>
        <a:lstStyle/>
        <a:p>
          <a:endParaRPr lang="en-US"/>
        </a:p>
      </dgm:t>
    </dgm:pt>
    <dgm:pt modelId="{35EE7FFB-66D5-4DCC-9758-0A0BE726F03F}" type="pres">
      <dgm:prSet presAssocID="{B8BD4D62-F25E-44CA-B6BE-D8F9C5395FE1}" presName="hierRoot2" presStyleCnt="0"/>
      <dgm:spPr/>
    </dgm:pt>
    <dgm:pt modelId="{70175E35-6FCC-4B5D-BD20-F051F3575828}" type="pres">
      <dgm:prSet presAssocID="{B8BD4D62-F25E-44CA-B6BE-D8F9C5395FE1}" presName="composite2" presStyleCnt="0"/>
      <dgm:spPr/>
    </dgm:pt>
    <dgm:pt modelId="{CADF602C-6F71-4D29-8F9F-34A0546E6C6F}" type="pres">
      <dgm:prSet presAssocID="{B8BD4D62-F25E-44CA-B6BE-D8F9C5395FE1}" presName="background2" presStyleLbl="node2" presStyleIdx="1" presStyleCnt="2"/>
      <dgm:spPr/>
    </dgm:pt>
    <dgm:pt modelId="{0018554A-BD43-4727-A7D1-4406D4842ACC}" type="pres">
      <dgm:prSet presAssocID="{B8BD4D62-F25E-44CA-B6BE-D8F9C5395FE1}" presName="text2" presStyleLbl="fgAcc2" presStyleIdx="1" presStyleCnt="2">
        <dgm:presLayoutVars>
          <dgm:chPref val="3"/>
        </dgm:presLayoutVars>
      </dgm:prSet>
      <dgm:spPr/>
      <dgm:t>
        <a:bodyPr/>
        <a:lstStyle/>
        <a:p>
          <a:endParaRPr lang="en-US"/>
        </a:p>
      </dgm:t>
    </dgm:pt>
    <dgm:pt modelId="{2C251D3B-9241-44C4-98C4-E7E73B7B57D1}" type="pres">
      <dgm:prSet presAssocID="{B8BD4D62-F25E-44CA-B6BE-D8F9C5395FE1}" presName="hierChild3" presStyleCnt="0"/>
      <dgm:spPr/>
    </dgm:pt>
  </dgm:ptLst>
  <dgm:cxnLst>
    <dgm:cxn modelId="{0ADB5465-111F-43DB-A94C-5CFD4772336D}" type="presOf" srcId="{B8BD4D62-F25E-44CA-B6BE-D8F9C5395FE1}" destId="{0018554A-BD43-4727-A7D1-4406D4842ACC}" srcOrd="0" destOrd="0" presId="urn:microsoft.com/office/officeart/2005/8/layout/hierarchy1"/>
    <dgm:cxn modelId="{1BA7BBC9-52BA-41EA-BCF2-091008BC0DB7}" type="presOf" srcId="{824F9952-6EA5-4A4F-8ACD-C42E8367BA3E}" destId="{265506AE-CBC5-4685-AFCE-D6A3C30A494A}" srcOrd="0" destOrd="0" presId="urn:microsoft.com/office/officeart/2005/8/layout/hierarchy1"/>
    <dgm:cxn modelId="{B2A01B56-97D6-4D5D-8EAE-42E5C2475718}" type="presOf" srcId="{8922B103-4E89-400D-A953-AB9B915B9B00}" destId="{B8658F71-7C2D-4BF0-B693-0FDE9E194099}" srcOrd="0" destOrd="0" presId="urn:microsoft.com/office/officeart/2005/8/layout/hierarchy1"/>
    <dgm:cxn modelId="{2CC7F2C7-EC14-4EF1-8C32-0AA80111FD80}" srcId="{824F9952-6EA5-4A4F-8ACD-C42E8367BA3E}" destId="{E2530B30-F61B-4AE0-80B1-38D915C894DB}" srcOrd="0" destOrd="0" parTransId="{4AB9E0DC-45E6-4A95-9824-E06768C23520}" sibTransId="{266E9B9C-0F4B-4B58-AFE4-9AEC0B1CDBD3}"/>
    <dgm:cxn modelId="{8CD07245-31C2-4F39-B8C2-9ABFF822AFB8}" type="presOf" srcId="{7B5632E1-E529-49C2-BEDE-BE38192764DA}" destId="{29DD8983-2DD2-4D2B-8154-96BA9420F7C5}" srcOrd="0" destOrd="0" presId="urn:microsoft.com/office/officeart/2005/8/layout/hierarchy1"/>
    <dgm:cxn modelId="{529CB089-2949-47F8-82E9-DE2B5D1E6559}" srcId="{E2530B30-F61B-4AE0-80B1-38D915C894DB}" destId="{B8BD4D62-F25E-44CA-B6BE-D8F9C5395FE1}" srcOrd="1" destOrd="0" parTransId="{ABDCF492-A062-4787-A2E1-6A15E98E8E15}" sibTransId="{0B312AB0-B7CE-4AA6-B4DB-77B1210077DF}"/>
    <dgm:cxn modelId="{6C7A72AE-4D18-4324-A8AD-EC681C185E1C}" srcId="{E2530B30-F61B-4AE0-80B1-38D915C894DB}" destId="{7B5632E1-E529-49C2-BEDE-BE38192764DA}" srcOrd="0" destOrd="0" parTransId="{8922B103-4E89-400D-A953-AB9B915B9B00}" sibTransId="{CC24BE69-135D-458B-9305-E5F2FD412831}"/>
    <dgm:cxn modelId="{3F316D06-4F32-4192-968D-243F1F896DCD}" type="presOf" srcId="{ABDCF492-A062-4787-A2E1-6A15E98E8E15}" destId="{E713D298-28A2-4E8E-9BF8-2F708DB24D0F}" srcOrd="0" destOrd="0" presId="urn:microsoft.com/office/officeart/2005/8/layout/hierarchy1"/>
    <dgm:cxn modelId="{8613D6CD-901C-4FF9-8D21-73C475DC0ADF}" type="presOf" srcId="{E2530B30-F61B-4AE0-80B1-38D915C894DB}" destId="{B78CA09F-C3A8-49A0-A5EC-61617472577E}" srcOrd="0" destOrd="0" presId="urn:microsoft.com/office/officeart/2005/8/layout/hierarchy1"/>
    <dgm:cxn modelId="{99B20E60-08F2-4E6C-9C1E-220B66C33FA8}" type="presParOf" srcId="{265506AE-CBC5-4685-AFCE-D6A3C30A494A}" destId="{8ABDB85E-609B-425E-B197-947E41D93691}" srcOrd="0" destOrd="0" presId="urn:microsoft.com/office/officeart/2005/8/layout/hierarchy1"/>
    <dgm:cxn modelId="{A6F9384D-6BB3-4A27-BD50-B13601423C29}" type="presParOf" srcId="{8ABDB85E-609B-425E-B197-947E41D93691}" destId="{A259854E-C12D-46C0-A1F4-FE58AD42544A}" srcOrd="0" destOrd="0" presId="urn:microsoft.com/office/officeart/2005/8/layout/hierarchy1"/>
    <dgm:cxn modelId="{C1184DFE-1C60-4429-AFBC-8BC352CAE95A}" type="presParOf" srcId="{A259854E-C12D-46C0-A1F4-FE58AD42544A}" destId="{27BA9415-4EA8-43D4-ADF6-462574C7BAE8}" srcOrd="0" destOrd="0" presId="urn:microsoft.com/office/officeart/2005/8/layout/hierarchy1"/>
    <dgm:cxn modelId="{0BDE5C38-34BE-4A7F-A7B7-ABCBE7C99C70}" type="presParOf" srcId="{A259854E-C12D-46C0-A1F4-FE58AD42544A}" destId="{B78CA09F-C3A8-49A0-A5EC-61617472577E}" srcOrd="1" destOrd="0" presId="urn:microsoft.com/office/officeart/2005/8/layout/hierarchy1"/>
    <dgm:cxn modelId="{A7547BCA-56CA-490E-BE56-22B0411FA9A1}" type="presParOf" srcId="{8ABDB85E-609B-425E-B197-947E41D93691}" destId="{A0ACCF8F-8C44-40FE-AEDD-C28C0BB14EE9}" srcOrd="1" destOrd="0" presId="urn:microsoft.com/office/officeart/2005/8/layout/hierarchy1"/>
    <dgm:cxn modelId="{483F861B-A5D1-431E-AF3C-4AD33610F8B6}" type="presParOf" srcId="{A0ACCF8F-8C44-40FE-AEDD-C28C0BB14EE9}" destId="{B8658F71-7C2D-4BF0-B693-0FDE9E194099}" srcOrd="0" destOrd="0" presId="urn:microsoft.com/office/officeart/2005/8/layout/hierarchy1"/>
    <dgm:cxn modelId="{55D040B9-D10D-4D7A-958E-6796DB357C05}" type="presParOf" srcId="{A0ACCF8F-8C44-40FE-AEDD-C28C0BB14EE9}" destId="{9DFDF213-B566-4591-ABAC-9FECD3ACC323}" srcOrd="1" destOrd="0" presId="urn:microsoft.com/office/officeart/2005/8/layout/hierarchy1"/>
    <dgm:cxn modelId="{34F669DF-9A33-4864-AAD3-AC8322367581}" type="presParOf" srcId="{9DFDF213-B566-4591-ABAC-9FECD3ACC323}" destId="{869D1C95-8F23-4C5D-AD62-2E2A8B1E64DF}" srcOrd="0" destOrd="0" presId="urn:microsoft.com/office/officeart/2005/8/layout/hierarchy1"/>
    <dgm:cxn modelId="{53DEAFC8-695B-4555-9895-7594877140D9}" type="presParOf" srcId="{869D1C95-8F23-4C5D-AD62-2E2A8B1E64DF}" destId="{FF03F2AB-F2B5-4C33-9178-EB256937F259}" srcOrd="0" destOrd="0" presId="urn:microsoft.com/office/officeart/2005/8/layout/hierarchy1"/>
    <dgm:cxn modelId="{77306AAC-DFEF-4F3E-91FF-A8C9838D3ED7}" type="presParOf" srcId="{869D1C95-8F23-4C5D-AD62-2E2A8B1E64DF}" destId="{29DD8983-2DD2-4D2B-8154-96BA9420F7C5}" srcOrd="1" destOrd="0" presId="urn:microsoft.com/office/officeart/2005/8/layout/hierarchy1"/>
    <dgm:cxn modelId="{493454D0-7942-4C91-A01B-801DC4D2BFE8}" type="presParOf" srcId="{9DFDF213-B566-4591-ABAC-9FECD3ACC323}" destId="{FBBA6632-D088-4943-A37D-B4D48D57FC71}" srcOrd="1" destOrd="0" presId="urn:microsoft.com/office/officeart/2005/8/layout/hierarchy1"/>
    <dgm:cxn modelId="{854D88EB-E5AE-40A2-8C26-ECAE1E9106B9}" type="presParOf" srcId="{A0ACCF8F-8C44-40FE-AEDD-C28C0BB14EE9}" destId="{E713D298-28A2-4E8E-9BF8-2F708DB24D0F}" srcOrd="2" destOrd="0" presId="urn:microsoft.com/office/officeart/2005/8/layout/hierarchy1"/>
    <dgm:cxn modelId="{240ADB38-DDE0-47CA-A4A9-C6466A90754C}" type="presParOf" srcId="{A0ACCF8F-8C44-40FE-AEDD-C28C0BB14EE9}" destId="{35EE7FFB-66D5-4DCC-9758-0A0BE726F03F}" srcOrd="3" destOrd="0" presId="urn:microsoft.com/office/officeart/2005/8/layout/hierarchy1"/>
    <dgm:cxn modelId="{B8878114-55B8-4DD2-AADD-34B251B219F3}" type="presParOf" srcId="{35EE7FFB-66D5-4DCC-9758-0A0BE726F03F}" destId="{70175E35-6FCC-4B5D-BD20-F051F3575828}" srcOrd="0" destOrd="0" presId="urn:microsoft.com/office/officeart/2005/8/layout/hierarchy1"/>
    <dgm:cxn modelId="{8AB3DBBC-CD7C-4019-BB62-F7D0353590C0}" type="presParOf" srcId="{70175E35-6FCC-4B5D-BD20-F051F3575828}" destId="{CADF602C-6F71-4D29-8F9F-34A0546E6C6F}" srcOrd="0" destOrd="0" presId="urn:microsoft.com/office/officeart/2005/8/layout/hierarchy1"/>
    <dgm:cxn modelId="{412CD664-B3C9-47E3-82E3-E3A6A0973966}" type="presParOf" srcId="{70175E35-6FCC-4B5D-BD20-F051F3575828}" destId="{0018554A-BD43-4727-A7D1-4406D4842ACC}" srcOrd="1" destOrd="0" presId="urn:microsoft.com/office/officeart/2005/8/layout/hierarchy1"/>
    <dgm:cxn modelId="{12DED736-C208-49A3-83E8-DF38272329E8}" type="presParOf" srcId="{35EE7FFB-66D5-4DCC-9758-0A0BE726F03F}" destId="{2C251D3B-9241-44C4-98C4-E7E73B7B57D1}"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13D298-28A2-4E8E-9BF8-2F708DB24D0F}">
      <dsp:nvSpPr>
        <dsp:cNvPr id="0" name=""/>
        <dsp:cNvSpPr/>
      </dsp:nvSpPr>
      <dsp:spPr>
        <a:xfrm>
          <a:off x="3311748" y="1802800"/>
          <a:ext cx="1732950" cy="824727"/>
        </a:xfrm>
        <a:custGeom>
          <a:avLst/>
          <a:gdLst/>
          <a:ahLst/>
          <a:cxnLst/>
          <a:rect l="0" t="0" r="0" b="0"/>
          <a:pathLst>
            <a:path>
              <a:moveTo>
                <a:pt x="0" y="0"/>
              </a:moveTo>
              <a:lnTo>
                <a:pt x="0" y="562027"/>
              </a:lnTo>
              <a:lnTo>
                <a:pt x="1732950" y="562027"/>
              </a:lnTo>
              <a:lnTo>
                <a:pt x="1732950" y="82472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658F71-7C2D-4BF0-B693-0FDE9E194099}">
      <dsp:nvSpPr>
        <dsp:cNvPr id="0" name=""/>
        <dsp:cNvSpPr/>
      </dsp:nvSpPr>
      <dsp:spPr>
        <a:xfrm>
          <a:off x="1578797" y="1802800"/>
          <a:ext cx="1732950" cy="824727"/>
        </a:xfrm>
        <a:custGeom>
          <a:avLst/>
          <a:gdLst/>
          <a:ahLst/>
          <a:cxnLst/>
          <a:rect l="0" t="0" r="0" b="0"/>
          <a:pathLst>
            <a:path>
              <a:moveTo>
                <a:pt x="1732950" y="0"/>
              </a:moveTo>
              <a:lnTo>
                <a:pt x="1732950" y="562027"/>
              </a:lnTo>
              <a:lnTo>
                <a:pt x="0" y="562027"/>
              </a:lnTo>
              <a:lnTo>
                <a:pt x="0" y="82472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BA9415-4EA8-43D4-ADF6-462574C7BAE8}">
      <dsp:nvSpPr>
        <dsp:cNvPr id="0" name=""/>
        <dsp:cNvSpPr/>
      </dsp:nvSpPr>
      <dsp:spPr>
        <a:xfrm>
          <a:off x="1893879" y="2106"/>
          <a:ext cx="2835737" cy="18006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8CA09F-C3A8-49A0-A5EC-61617472577E}">
      <dsp:nvSpPr>
        <dsp:cNvPr id="0" name=""/>
        <dsp:cNvSpPr/>
      </dsp:nvSpPr>
      <dsp:spPr>
        <a:xfrm>
          <a:off x="2208961" y="301434"/>
          <a:ext cx="2835737" cy="180069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latin typeface="Times New Roman" pitchFamily="18" charset="0"/>
              <a:cs typeface="Times New Roman" pitchFamily="18" charset="0"/>
            </a:rPr>
            <a:t>water resources monitoring network</a:t>
          </a:r>
          <a:endParaRPr lang="en-US" sz="2500" kern="1200" dirty="0">
            <a:latin typeface="Times New Roman" pitchFamily="18" charset="0"/>
            <a:cs typeface="Times New Roman" pitchFamily="18" charset="0"/>
          </a:endParaRPr>
        </a:p>
      </dsp:txBody>
      <dsp:txXfrm>
        <a:off x="2261701" y="354174"/>
        <a:ext cx="2730257" cy="1695213"/>
      </dsp:txXfrm>
    </dsp:sp>
    <dsp:sp modelId="{FF03F2AB-F2B5-4C33-9178-EB256937F259}">
      <dsp:nvSpPr>
        <dsp:cNvPr id="0" name=""/>
        <dsp:cNvSpPr/>
      </dsp:nvSpPr>
      <dsp:spPr>
        <a:xfrm>
          <a:off x="160928" y="2627527"/>
          <a:ext cx="2835737" cy="18006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DD8983-2DD2-4D2B-8154-96BA9420F7C5}">
      <dsp:nvSpPr>
        <dsp:cNvPr id="0" name=""/>
        <dsp:cNvSpPr/>
      </dsp:nvSpPr>
      <dsp:spPr>
        <a:xfrm>
          <a:off x="476010" y="2926854"/>
          <a:ext cx="2835737" cy="180069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latin typeface="Times New Roman" pitchFamily="18" charset="0"/>
              <a:cs typeface="Times New Roman" pitchFamily="18" charset="0"/>
            </a:rPr>
            <a:t>Ground water monitoring network (707 wells)</a:t>
          </a:r>
          <a:endParaRPr lang="en-US" sz="2500" kern="1200" dirty="0">
            <a:latin typeface="Times New Roman" pitchFamily="18" charset="0"/>
            <a:cs typeface="Times New Roman" pitchFamily="18" charset="0"/>
          </a:endParaRPr>
        </a:p>
      </dsp:txBody>
      <dsp:txXfrm>
        <a:off x="528750" y="2979594"/>
        <a:ext cx="2730257" cy="1695213"/>
      </dsp:txXfrm>
    </dsp:sp>
    <dsp:sp modelId="{CADF602C-6F71-4D29-8F9F-34A0546E6C6F}">
      <dsp:nvSpPr>
        <dsp:cNvPr id="0" name=""/>
        <dsp:cNvSpPr/>
      </dsp:nvSpPr>
      <dsp:spPr>
        <a:xfrm>
          <a:off x="3626830" y="2627527"/>
          <a:ext cx="2835737" cy="18006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18554A-BD43-4727-A7D1-4406D4842ACC}">
      <dsp:nvSpPr>
        <dsp:cNvPr id="0" name=""/>
        <dsp:cNvSpPr/>
      </dsp:nvSpPr>
      <dsp:spPr>
        <a:xfrm>
          <a:off x="3941912" y="2926854"/>
          <a:ext cx="2835737" cy="180069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latin typeface="Times New Roman" pitchFamily="18" charset="0"/>
              <a:cs typeface="Times New Roman" pitchFamily="18" charset="0"/>
            </a:rPr>
            <a:t>Surface water monitoring network (354 hydrology stations)</a:t>
          </a:r>
          <a:endParaRPr lang="en-US" sz="2500" kern="1200" dirty="0">
            <a:latin typeface="Times New Roman" pitchFamily="18" charset="0"/>
            <a:cs typeface="Times New Roman" pitchFamily="18" charset="0"/>
          </a:endParaRPr>
        </a:p>
      </dsp:txBody>
      <dsp:txXfrm>
        <a:off x="3994652" y="2979594"/>
        <a:ext cx="2730257" cy="169521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pPr>
              <a:defRPr/>
            </a:pPr>
            <a:fld id="{6B0B1284-BBBA-406D-AFF2-4FD222CA6098}" type="datetimeFigureOut">
              <a:rPr lang="en-US"/>
              <a:pPr>
                <a:defRPr/>
              </a:pPr>
              <a:t>11/14/2017</a:t>
            </a:fld>
            <a:endParaRPr lang="en-US"/>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pPr>
              <a:defRPr/>
            </a:pPr>
            <a:fld id="{C08FD178-AE22-470F-A04A-38C9BEA59337}" type="slidenum">
              <a:rPr lang="en-US"/>
              <a:pPr>
                <a:defRPr/>
              </a:pPr>
              <a:t>‹#›</a:t>
            </a:fld>
            <a:endParaRPr lang="en-US"/>
          </a:p>
        </p:txBody>
      </p:sp>
    </p:spTree>
    <p:extLst>
      <p:ext uri="{BB962C8B-B14F-4D97-AF65-F5344CB8AC3E}">
        <p14:creationId xmlns:p14="http://schemas.microsoft.com/office/powerpoint/2010/main" xmlns="" val="21985828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pPr>
              <a:defRPr/>
            </a:pPr>
            <a:fld id="{0B4FC156-6D76-4915-83A2-ACEB5E87A4E1}" type="datetimeFigureOut">
              <a:rPr lang="en-US"/>
              <a:pPr>
                <a:defRPr/>
              </a:pPr>
              <a:t>11/14/2017</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49688" y="9429750"/>
            <a:ext cx="2946400" cy="49847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EA1125C9-0FDA-4EB7-AC82-704E9D8D087A}" type="slidenum">
              <a:rPr lang="en-US" altLang="en-US"/>
              <a:pPr>
                <a:defRPr/>
              </a:pPr>
              <a:t>‹#›</a:t>
            </a:fld>
            <a:endParaRPr lang="en-US" altLang="en-US"/>
          </a:p>
        </p:txBody>
      </p:sp>
    </p:spTree>
    <p:extLst>
      <p:ext uri="{BB962C8B-B14F-4D97-AF65-F5344CB8AC3E}">
        <p14:creationId xmlns:p14="http://schemas.microsoft.com/office/powerpoint/2010/main" xmlns="" val="19393139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fld id="{0D9CEA4E-CE77-4801-9E8B-7AE51EE3B068}" type="datetimeFigureOut">
              <a:rPr lang="en-US" smtClean="0"/>
              <a:pPr>
                <a:defRPr/>
              </a:pPr>
              <a:t>11/14/2017</a:t>
            </a:fld>
            <a:endParaRPr lang="en-US"/>
          </a:p>
        </p:txBody>
      </p:sp>
      <p:sp>
        <p:nvSpPr>
          <p:cNvPr id="19" name="Footer Placeholder 18"/>
          <p:cNvSpPr>
            <a:spLocks noGrp="1"/>
          </p:cNvSpPr>
          <p:nvPr>
            <p:ph type="ftr" sz="quarter" idx="11"/>
          </p:nvPr>
        </p:nvSpPr>
        <p:spPr/>
        <p:txBody>
          <a:bodyPr/>
          <a:lstStyle/>
          <a:p>
            <a:pPr>
              <a:defRPr/>
            </a:pPr>
            <a:endParaRPr lang="en-US"/>
          </a:p>
        </p:txBody>
      </p:sp>
      <p:sp>
        <p:nvSpPr>
          <p:cNvPr id="27" name="Slide Number Placeholder 26"/>
          <p:cNvSpPr>
            <a:spLocks noGrp="1"/>
          </p:cNvSpPr>
          <p:nvPr>
            <p:ph type="sldNum" sz="quarter" idx="12"/>
          </p:nvPr>
        </p:nvSpPr>
        <p:spPr/>
        <p:txBody>
          <a:bodyPr/>
          <a:lstStyle/>
          <a:p>
            <a:pPr>
              <a:defRPr/>
            </a:pPr>
            <a:fld id="{7DEFA378-F048-478E-91C5-C3DD2445F19F}" type="slidenum">
              <a:rPr lang="en-US" altLang="en-US" smtClean="0"/>
              <a:pPr>
                <a:defRPr/>
              </a:pPr>
              <a:t>‹#›</a:t>
            </a:fld>
            <a:endParaRPr lang="en-US"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E905318E-A425-4E0E-BCB6-44A5020972C3}" type="datetimeFigureOut">
              <a:rPr lang="en-US" smtClean="0"/>
              <a:pPr>
                <a:defRPr/>
              </a:pPr>
              <a:t>11/14/2017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C62A32A-C506-4311-8D6C-949ABF9782DB}" type="slidenum">
              <a:rPr lang="en-US" altLang="en-US" smtClean="0"/>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A050A1D7-1CD0-4FBE-9ABC-E2E1CFBF310C}" type="datetimeFigureOut">
              <a:rPr lang="en-US" smtClean="0"/>
              <a:pPr>
                <a:defRPr/>
              </a:pPr>
              <a:t>11/14/2017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1DEBEC7-FDE2-48D7-90C4-26A26C5DC95A}" type="slidenum">
              <a:rPr lang="en-US" altLang="en-US" smtClean="0"/>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69E221A0-28F5-4F36-8958-5BEDF5B12157}" type="datetimeFigureOut">
              <a:rPr lang="en-US" smtClean="0"/>
              <a:pPr>
                <a:defRPr/>
              </a:pPr>
              <a:t>11/14/2017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6DC0475-2F1A-4B57-BBB6-196B17ACA822}" type="slidenum">
              <a:rPr lang="en-US" altLang="en-US" smtClean="0"/>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563E77A1-E72F-43A0-B8F0-3DDF66B5C5B7}" type="datetimeFigureOut">
              <a:rPr lang="en-US" smtClean="0"/>
              <a:pPr>
                <a:defRPr/>
              </a:pPr>
              <a:t>11/14/2017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1E21C81-DDF7-4FFB-A331-75C8F32B1FAA}" type="slidenum">
              <a:rPr lang="en-US" altLang="en-US" smtClean="0"/>
              <a:pPr>
                <a:defRPr/>
              </a:pPr>
              <a:t>‹#›</a:t>
            </a:fld>
            <a:endParaRPr lang="en-US"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7789E510-97A6-49A9-803D-1388C0BA5326}" type="datetimeFigureOut">
              <a:rPr lang="en-US" smtClean="0"/>
              <a:pPr>
                <a:defRPr/>
              </a:pPr>
              <a:t>11/14/2017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60500A9-1CE2-4362-8FF8-3C5E27B439F8}" type="slidenum">
              <a:rPr lang="en-US" altLang="en-US" smtClean="0"/>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fld id="{6FD9B836-6A22-42EC-BD12-52050A41EF83}" type="datetimeFigureOut">
              <a:rPr lang="en-US" smtClean="0"/>
              <a:pPr>
                <a:defRPr/>
              </a:pPr>
              <a:t>11/14/2017</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6EEB02AF-FE9B-4AF1-8D48-82C6040FA550}" type="slidenum">
              <a:rPr lang="en-US" altLang="en-US" smtClean="0"/>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64022A18-3C7F-4F15-A5AA-12FA396058F5}" type="datetimeFigureOut">
              <a:rPr lang="en-US" smtClean="0"/>
              <a:pPr>
                <a:defRPr/>
              </a:pPr>
              <a:t>11/14/2017</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7123E0CD-EF56-40BA-B333-4AAF1A680DEE}" type="slidenum">
              <a:rPr lang="en-US" altLang="en-US" smtClean="0"/>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7A115906-D8C8-432B-BB5D-8B8FFC165819}" type="datetimeFigureOut">
              <a:rPr lang="en-US" smtClean="0"/>
              <a:pPr>
                <a:defRPr/>
              </a:pPr>
              <a:t>11/14/2017</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57C25FC6-7A81-446B-805E-0E749646C949}" type="slidenum">
              <a:rPr lang="en-US" altLang="en-US" smtClean="0"/>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B6B4FDF7-68F4-4BB3-8870-5AF9DA69AAE5}" type="datetimeFigureOut">
              <a:rPr lang="en-US" smtClean="0"/>
              <a:pPr>
                <a:defRPr/>
              </a:pPr>
              <a:t>11/14/2017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2764ED6-AEA6-4767-95A5-A34B1077E939}" type="slidenum">
              <a:rPr lang="en-US" altLang="en-US" smtClean="0"/>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3002BD2C-104C-45AF-B1CA-54EAAE455704}" type="datetimeFigureOut">
              <a:rPr lang="en-US" smtClean="0"/>
              <a:pPr>
                <a:defRPr/>
              </a:pPr>
              <a:t>11/14/2017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10769600" y="6356351"/>
            <a:ext cx="812800" cy="365125"/>
          </a:xfrm>
        </p:spPr>
        <p:txBody>
          <a:bodyPr/>
          <a:lstStyle/>
          <a:p>
            <a:pPr>
              <a:defRPr/>
            </a:pPr>
            <a:fld id="{BA095035-861E-4D42-A35D-85533B6D954B}" type="slidenum">
              <a:rPr lang="en-US" altLang="en-US" smtClean="0"/>
              <a:pPr>
                <a:defRPr/>
              </a:pPr>
              <a:t>‹#›</a:t>
            </a:fld>
            <a:endParaRPr lang="en-US" altLang="en-US"/>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FB3417EB-A19F-4B1E-A43B-1D65FA2DC53A}" type="datetimeFigureOut">
              <a:rPr lang="en-US" smtClean="0"/>
              <a:pPr>
                <a:defRPr/>
              </a:pPr>
              <a:t>11/14/2017</a:t>
            </a:fld>
            <a:endParaRPr lang="en-US"/>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72E206D6-D47D-437B-AB29-FC2079E68D25}" type="slidenum">
              <a:rPr lang="en-US" altLang="en-US" smtClean="0"/>
              <a:pPr>
                <a:defRPr/>
              </a:pPr>
              <a:t>‹#›</a:t>
            </a:fld>
            <a:endParaRPr lang="en-US" altLang="en-US"/>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079" r:id="rId1"/>
    <p:sldLayoutId id="2147484080" r:id="rId2"/>
    <p:sldLayoutId id="2147484081" r:id="rId3"/>
    <p:sldLayoutId id="2147484082" r:id="rId4"/>
    <p:sldLayoutId id="2147484083" r:id="rId5"/>
    <p:sldLayoutId id="2147484084" r:id="rId6"/>
    <p:sldLayoutId id="2147484085" r:id="rId7"/>
    <p:sldLayoutId id="2147484086" r:id="rId8"/>
    <p:sldLayoutId id="2147484087" r:id="rId9"/>
    <p:sldLayoutId id="2147484088" r:id="rId10"/>
    <p:sldLayoutId id="214748408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711200" y="1850562"/>
            <a:ext cx="10468864" cy="1828800"/>
          </a:xfrm>
          <a:prstGeom prst="rect">
            <a:avLst/>
          </a:prstGeom>
        </p:spPr>
        <p:txBody>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b="1" dirty="0" smtClean="0">
                <a:solidFill>
                  <a:schemeClr val="tx1"/>
                </a:solidFill>
              </a:rPr>
              <a:t>FRESH WATER RESOURCES MANAGEMENT IN </a:t>
            </a:r>
            <a:r>
              <a:rPr lang="en-US" b="1" dirty="0">
                <a:solidFill>
                  <a:schemeClr val="tx1"/>
                </a:solidFill>
              </a:rPr>
              <a:t>VIETNAM</a:t>
            </a:r>
          </a:p>
        </p:txBody>
      </p:sp>
      <p:sp>
        <p:nvSpPr>
          <p:cNvPr id="4" name="Subtitle 4"/>
          <p:cNvSpPr txBox="1">
            <a:spLocks/>
          </p:cNvSpPr>
          <p:nvPr/>
        </p:nvSpPr>
        <p:spPr>
          <a:xfrm>
            <a:off x="711200" y="4087090"/>
            <a:ext cx="10472928" cy="894045"/>
          </a:xfrm>
          <a:prstGeom prst="rect">
            <a:avLst/>
          </a:prstGeom>
        </p:spPr>
        <p:txBody>
          <a:bodyPr>
            <a:normAutofit lnSpcReduction="1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r">
              <a:buNone/>
            </a:pPr>
            <a:r>
              <a:rPr lang="en-US" b="1" i="1" dirty="0" smtClean="0">
                <a:latin typeface="Times New Roman" pitchFamily="18" charset="0"/>
                <a:cs typeface="Times New Roman" pitchFamily="18" charset="0"/>
              </a:rPr>
              <a:t>Mrs. Truong Mai </a:t>
            </a:r>
            <a:r>
              <a:rPr lang="en-US" b="1" i="1" dirty="0" err="1" smtClean="0">
                <a:latin typeface="Times New Roman" pitchFamily="18" charset="0"/>
                <a:cs typeface="Times New Roman" pitchFamily="18" charset="0"/>
              </a:rPr>
              <a:t>Hoa</a:t>
            </a:r>
            <a:endParaRPr lang="en-US" b="1" i="1" dirty="0" smtClean="0">
              <a:latin typeface="Times New Roman" pitchFamily="18" charset="0"/>
              <a:cs typeface="Times New Roman" pitchFamily="18" charset="0"/>
            </a:endParaRPr>
          </a:p>
          <a:p>
            <a:pPr marL="0" indent="0" algn="r">
              <a:buNone/>
            </a:pPr>
            <a:r>
              <a:rPr lang="en-US" b="1" i="1" dirty="0" smtClean="0">
                <a:latin typeface="Times New Roman" pitchFamily="18" charset="0"/>
                <a:cs typeface="Times New Roman" pitchFamily="18" charset="0"/>
              </a:rPr>
              <a:t>Department of Water Resources Management</a:t>
            </a:r>
          </a:p>
          <a:p>
            <a:pPr algn="r"/>
            <a:endParaRPr lang="en-US" dirty="0" smtClean="0">
              <a:solidFill>
                <a:schemeClr val="accent1">
                  <a:lumMod val="75000"/>
                </a:schemeClr>
              </a:solidFill>
              <a:latin typeface="Times New Roman" pitchFamily="18" charset="0"/>
              <a:cs typeface="Times New Roman" pitchFamily="18" charset="0"/>
            </a:endParaRPr>
          </a:p>
        </p:txBody>
      </p:sp>
      <p:sp>
        <p:nvSpPr>
          <p:cNvPr id="5" name="Rectangle 1"/>
          <p:cNvSpPr>
            <a:spLocks noChangeArrowheads="1"/>
          </p:cNvSpPr>
          <p:nvPr/>
        </p:nvSpPr>
        <p:spPr bwMode="auto">
          <a:xfrm>
            <a:off x="3022600" y="711200"/>
            <a:ext cx="5715000" cy="554037"/>
          </a:xfrm>
          <a:prstGeom prst="rect">
            <a:avLst/>
          </a:prstGeom>
          <a:noFill/>
          <a:ln w="9525">
            <a:noFill/>
            <a:miter lim="800000"/>
            <a:headEnd/>
            <a:tailEnd/>
          </a:ln>
        </p:spPr>
        <p:txBody>
          <a:bodyPr anchor="ctr">
            <a:spAutoFit/>
          </a:bodyPr>
          <a:lstStyle/>
          <a:p>
            <a:pPr algn="ctr"/>
            <a:r>
              <a:rPr lang="en-US" sz="1500" dirty="0">
                <a:latin typeface="Times New Roman" pitchFamily="18" charset="0"/>
                <a:ea typeface="Tahoma" pitchFamily="34" charset="0"/>
                <a:cs typeface="Times New Roman" pitchFamily="18" charset="0"/>
              </a:rPr>
              <a:t>MINISTRY OF NATURAL RESOURCES AND ENVIRONMENT</a:t>
            </a:r>
          </a:p>
          <a:p>
            <a:pPr algn="ctr" eaLnBrk="0" hangingPunct="0"/>
            <a:r>
              <a:rPr lang="en-US" sz="1500" b="1" dirty="0">
                <a:latin typeface="Times New Roman" pitchFamily="18" charset="0"/>
                <a:ea typeface="Tahoma" pitchFamily="34" charset="0"/>
                <a:cs typeface="Times New Roman" pitchFamily="18" charset="0"/>
              </a:rPr>
              <a:t>DEPARTMENT OF WATER RESOURCES MANAGEMENT</a:t>
            </a:r>
            <a:endParaRPr lang="en-US" sz="1500" dirty="0">
              <a:latin typeface="Times New Roman" pitchFamily="18" charset="0"/>
              <a:ea typeface="Tahoma" pitchFamily="34" charset="0"/>
              <a:cs typeface="Times New Roman" pitchFamily="18" charset="0"/>
            </a:endParaRPr>
          </a:p>
        </p:txBody>
      </p:sp>
    </p:spTree>
    <p:extLst>
      <p:ext uri="{BB962C8B-B14F-4D97-AF65-F5344CB8AC3E}">
        <p14:creationId xmlns:p14="http://schemas.microsoft.com/office/powerpoint/2010/main" xmlns="" val="16335560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0" y="0"/>
            <a:ext cx="7213600" cy="584775"/>
          </a:xfrm>
          <a:prstGeom prst="rect">
            <a:avLst/>
          </a:prstGeom>
          <a:noFill/>
          <a:ln w="9525">
            <a:noFill/>
            <a:miter lim="800000"/>
            <a:headEnd/>
            <a:tailEnd/>
          </a:ln>
          <a:effectLst/>
        </p:spPr>
        <p:txBody>
          <a:bodyPr>
            <a:spAutoFit/>
          </a:bodyPr>
          <a:lstStyle/>
          <a:p>
            <a:pPr marL="342900" indent="-342900">
              <a:defRPr/>
            </a:pPr>
            <a:r>
              <a:rPr lang="en-US" sz="3200" b="1" dirty="0" smtClean="0"/>
              <a:t>4. Major water issues</a:t>
            </a:r>
            <a:endParaRPr lang="en-US" sz="3200" dirty="0"/>
          </a:p>
        </p:txBody>
      </p:sp>
      <p:sp>
        <p:nvSpPr>
          <p:cNvPr id="6" name="Content Placeholder 2"/>
          <p:cNvSpPr>
            <a:spLocks noGrp="1"/>
          </p:cNvSpPr>
          <p:nvPr>
            <p:ph idx="1"/>
          </p:nvPr>
        </p:nvSpPr>
        <p:spPr>
          <a:xfrm>
            <a:off x="1" y="986970"/>
            <a:ext cx="12017828" cy="5871029"/>
          </a:xfrm>
        </p:spPr>
        <p:txBody>
          <a:bodyPr/>
          <a:lstStyle/>
          <a:p>
            <a:pPr algn="just" eaLnBrk="1" hangingPunct="1"/>
            <a:r>
              <a:rPr lang="en-US" altLang="en-US" sz="2500" b="1" dirty="0" smtClean="0">
                <a:latin typeface="Times New Roman" pitchFamily="18" charset="0"/>
                <a:cs typeface="Times New Roman" pitchFamily="18" charset="0"/>
              </a:rPr>
              <a:t>Shortage</a:t>
            </a:r>
            <a:r>
              <a:rPr lang="en-US" altLang="en-US" sz="2500" dirty="0" smtClean="0">
                <a:latin typeface="Times New Roman" pitchFamily="18" charset="0"/>
                <a:cs typeface="Times New Roman" pitchFamily="18" charset="0"/>
              </a:rPr>
              <a:t> of water in the dry season is occurring with higher frequency and more severe impacts, </a:t>
            </a:r>
          </a:p>
          <a:p>
            <a:pPr algn="just" eaLnBrk="1" hangingPunct="1"/>
            <a:r>
              <a:rPr lang="en-AU" altLang="en-US" sz="2500" b="1" dirty="0" smtClean="0">
                <a:latin typeface="Times New Roman" pitchFamily="18" charset="0"/>
                <a:cs typeface="Times New Roman" pitchFamily="18" charset="0"/>
              </a:rPr>
              <a:t>Wasteful</a:t>
            </a:r>
            <a:r>
              <a:rPr lang="en-AU" altLang="en-US" sz="2500" dirty="0" smtClean="0">
                <a:latin typeface="Times New Roman" pitchFamily="18" charset="0"/>
                <a:cs typeface="Times New Roman" pitchFamily="18" charset="0"/>
              </a:rPr>
              <a:t> and inefficient use of water</a:t>
            </a:r>
          </a:p>
          <a:p>
            <a:pPr algn="just" eaLnBrk="1" hangingPunct="1"/>
            <a:r>
              <a:rPr lang="en-AU" altLang="en-US" sz="2500" b="1" dirty="0" smtClean="0">
                <a:latin typeface="Times New Roman" pitchFamily="18" charset="0"/>
                <a:cs typeface="Times New Roman" pitchFamily="18" charset="0"/>
              </a:rPr>
              <a:t>Degradation</a:t>
            </a:r>
            <a:r>
              <a:rPr lang="en-AU" altLang="en-US" sz="2500" dirty="0" smtClean="0">
                <a:latin typeface="Times New Roman" pitchFamily="18" charset="0"/>
                <a:cs typeface="Times New Roman" pitchFamily="18" charset="0"/>
              </a:rPr>
              <a:t> and exhaustion of groundwater</a:t>
            </a:r>
          </a:p>
          <a:p>
            <a:pPr algn="just" eaLnBrk="1" hangingPunct="1"/>
            <a:r>
              <a:rPr lang="en-US" altLang="en-US" sz="2500" b="1" dirty="0" smtClean="0">
                <a:latin typeface="Times New Roman" pitchFamily="18" charset="0"/>
                <a:cs typeface="Times New Roman" pitchFamily="18" charset="0"/>
              </a:rPr>
              <a:t>Lack of an approach </a:t>
            </a:r>
            <a:r>
              <a:rPr lang="en-US" altLang="en-US" sz="2500" dirty="0" smtClean="0">
                <a:latin typeface="Times New Roman" pitchFamily="18" charset="0"/>
                <a:cs typeface="Times New Roman" pitchFamily="18" charset="0"/>
              </a:rPr>
              <a:t>in water exploitation and use</a:t>
            </a:r>
          </a:p>
          <a:p>
            <a:pPr algn="just"/>
            <a:r>
              <a:rPr lang="en-US" altLang="en-US" sz="2500" b="1" dirty="0" smtClean="0">
                <a:latin typeface="Times New Roman" pitchFamily="18" charset="0"/>
                <a:cs typeface="Times New Roman" pitchFamily="18" charset="0"/>
              </a:rPr>
              <a:t>Population growth</a:t>
            </a:r>
            <a:r>
              <a:rPr lang="en-US" altLang="en-US" sz="2500" dirty="0" smtClean="0">
                <a:latin typeface="Times New Roman" pitchFamily="18" charset="0"/>
                <a:cs typeface="Times New Roman" pitchFamily="18" charset="0"/>
              </a:rPr>
              <a:t> and poverty integrated and multi-purpose </a:t>
            </a:r>
          </a:p>
          <a:p>
            <a:pPr algn="just" eaLnBrk="1" hangingPunct="1"/>
            <a:r>
              <a:rPr lang="en-AU" altLang="en-US" sz="2500" dirty="0" smtClean="0">
                <a:latin typeface="Times New Roman" pitchFamily="18" charset="0"/>
                <a:cs typeface="Times New Roman" pitchFamily="18" charset="0"/>
              </a:rPr>
              <a:t>Water sources </a:t>
            </a:r>
            <a:r>
              <a:rPr lang="en-AU" altLang="en-US" sz="2500" b="1" dirty="0" smtClean="0">
                <a:latin typeface="Times New Roman" pitchFamily="18" charset="0"/>
                <a:cs typeface="Times New Roman" pitchFamily="18" charset="0"/>
              </a:rPr>
              <a:t>continue to be polluted </a:t>
            </a:r>
            <a:r>
              <a:rPr lang="en-AU" altLang="en-US" sz="2500" dirty="0" smtClean="0">
                <a:latin typeface="Times New Roman" pitchFamily="18" charset="0"/>
                <a:cs typeface="Times New Roman" pitchFamily="18" charset="0"/>
              </a:rPr>
              <a:t>and </a:t>
            </a:r>
            <a:r>
              <a:rPr lang="en-AU" altLang="en-US" sz="2500" b="1" dirty="0" smtClean="0">
                <a:latin typeface="Times New Roman" pitchFamily="18" charset="0"/>
                <a:cs typeface="Times New Roman" pitchFamily="18" charset="0"/>
              </a:rPr>
              <a:t>degraded</a:t>
            </a:r>
          </a:p>
          <a:p>
            <a:pPr algn="just" eaLnBrk="1" hangingPunct="1"/>
            <a:r>
              <a:rPr lang="en-AU" altLang="en-US" sz="2500" b="1" dirty="0" smtClean="0">
                <a:latin typeface="Times New Roman" pitchFamily="18" charset="0"/>
                <a:cs typeface="Times New Roman" pitchFamily="18" charset="0"/>
              </a:rPr>
              <a:t>Incomplete legal system </a:t>
            </a:r>
            <a:r>
              <a:rPr lang="en-AU" altLang="en-US" sz="2500" dirty="0" smtClean="0">
                <a:latin typeface="Times New Roman" pitchFamily="18" charset="0"/>
                <a:cs typeface="Times New Roman" pitchFamily="18" charset="0"/>
              </a:rPr>
              <a:t>for water resources management and the </a:t>
            </a:r>
            <a:r>
              <a:rPr lang="en-AU" altLang="en-US" sz="2500" b="1" dirty="0" smtClean="0">
                <a:latin typeface="Times New Roman" pitchFamily="18" charset="0"/>
                <a:cs typeface="Times New Roman" pitchFamily="18" charset="0"/>
              </a:rPr>
              <a:t>inadequate organisation and management capacity </a:t>
            </a:r>
            <a:r>
              <a:rPr lang="en-AU" altLang="en-US" sz="2500" dirty="0" smtClean="0">
                <a:latin typeface="Times New Roman" pitchFamily="18" charset="0"/>
                <a:cs typeface="Times New Roman" pitchFamily="18" charset="0"/>
              </a:rPr>
              <a:t>in water resources</a:t>
            </a:r>
          </a:p>
          <a:p>
            <a:pPr algn="just" eaLnBrk="1" hangingPunct="1"/>
            <a:r>
              <a:rPr lang="en-AU" altLang="en-US" sz="2500" b="1" dirty="0" smtClean="0">
                <a:latin typeface="Times New Roman" pitchFamily="18" charset="0"/>
                <a:cs typeface="Times New Roman" pitchFamily="18" charset="0"/>
              </a:rPr>
              <a:t>Lack of mechanisms and policies</a:t>
            </a:r>
            <a:r>
              <a:rPr lang="en-AU" altLang="en-US" sz="2500" dirty="0" smtClean="0">
                <a:latin typeface="Times New Roman" pitchFamily="18" charset="0"/>
                <a:cs typeface="Times New Roman" pitchFamily="18" charset="0"/>
              </a:rPr>
              <a:t>, especially economic and financial policies in water resources</a:t>
            </a:r>
          </a:p>
          <a:p>
            <a:pPr algn="just" eaLnBrk="1" hangingPunct="1"/>
            <a:r>
              <a:rPr lang="en-AU" altLang="en-US" sz="2500" b="1" dirty="0" smtClean="0">
                <a:latin typeface="Times New Roman" pitchFamily="18" charset="0"/>
                <a:cs typeface="Times New Roman" pitchFamily="18" charset="0"/>
              </a:rPr>
              <a:t>Inadequate and inaccurate information and data</a:t>
            </a:r>
            <a:r>
              <a:rPr lang="en-AU" altLang="en-US" sz="2500" dirty="0" smtClean="0">
                <a:latin typeface="Times New Roman" pitchFamily="18" charset="0"/>
                <a:cs typeface="Times New Roman" pitchFamily="18" charset="0"/>
              </a:rPr>
              <a:t> on water resources and constraints on information sharing</a:t>
            </a:r>
          </a:p>
          <a:p>
            <a:pPr eaLnBrk="1" hangingPunct="1"/>
            <a:endParaRPr lang="en-AU" altLang="en-US" sz="2600" dirty="0" smtClean="0">
              <a:latin typeface="Times New Roman" pitchFamily="18" charset="0"/>
              <a:cs typeface="Times New Roman" pitchFamily="18" charset="0"/>
            </a:endParaRPr>
          </a:p>
          <a:p>
            <a:pPr eaLnBrk="1" hangingPunct="1"/>
            <a:endParaRPr lang="en-AU" altLang="en-US" sz="2600" dirty="0" smtClean="0">
              <a:latin typeface="Times New Roman" pitchFamily="18" charset="0"/>
              <a:cs typeface="Times New Roman" pitchFamily="18" charset="0"/>
            </a:endParaRPr>
          </a:p>
          <a:p>
            <a:pPr eaLnBrk="1" hangingPunct="1"/>
            <a:endParaRPr lang="en-US" altLang="en-US" sz="26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711200" y="2010216"/>
            <a:ext cx="10468864" cy="1270009"/>
          </a:xfrm>
          <a:prstGeom prst="rect">
            <a:avLst/>
          </a:prstGeom>
        </p:spPr>
        <p:txBody>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b="1" dirty="0" smtClean="0">
                <a:solidFill>
                  <a:schemeClr val="tx1"/>
                </a:solidFill>
              </a:rPr>
              <a:t>LESISLATION</a:t>
            </a:r>
            <a:endParaRPr lang="en-US" b="1" dirty="0">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11521440" cy="667657"/>
          </a:xfrm>
        </p:spPr>
        <p:txBody>
          <a:bodyPr>
            <a:normAutofit/>
          </a:bodyPr>
          <a:lstStyle/>
          <a:p>
            <a:pPr eaLnBrk="1" hangingPunct="1">
              <a:defRPr/>
            </a:pPr>
            <a:r>
              <a:rPr lang="en-US" sz="2800" b="1" dirty="0" smtClean="0">
                <a:solidFill>
                  <a:schemeClr val="tx1"/>
                </a:solidFill>
                <a:latin typeface="Times New Roman" pitchFamily="18" charset="0"/>
                <a:cs typeface="Times New Roman" pitchFamily="18" charset="0"/>
              </a:rPr>
              <a:t>1. Institutional Arrangements</a:t>
            </a:r>
            <a:endParaRPr lang="en-US" sz="2800" b="1" dirty="0">
              <a:solidFill>
                <a:schemeClr val="tx1"/>
              </a:solidFill>
              <a:latin typeface="Times New Roman" pitchFamily="18" charset="0"/>
              <a:cs typeface="Times New Roman" pitchFamily="18" charset="0"/>
            </a:endParaRPr>
          </a:p>
        </p:txBody>
      </p:sp>
      <p:sp>
        <p:nvSpPr>
          <p:cNvPr id="5" name="Content Placeholder 2"/>
          <p:cNvSpPr>
            <a:spLocks noGrp="1"/>
          </p:cNvSpPr>
          <p:nvPr>
            <p:ph idx="1"/>
          </p:nvPr>
        </p:nvSpPr>
        <p:spPr>
          <a:xfrm>
            <a:off x="457200" y="914399"/>
            <a:ext cx="11734800" cy="6992981"/>
          </a:xfrm>
        </p:spPr>
        <p:txBody>
          <a:bodyPr/>
          <a:lstStyle/>
          <a:p>
            <a:pPr eaLnBrk="1" hangingPunct="1"/>
            <a:r>
              <a:rPr lang="en-US" altLang="en-US" sz="2600" dirty="0" smtClean="0">
                <a:latin typeface="Times New Roman" pitchFamily="18" charset="0"/>
                <a:cs typeface="Times New Roman" pitchFamily="18" charset="0"/>
              </a:rPr>
              <a:t>National WR Council</a:t>
            </a:r>
          </a:p>
          <a:p>
            <a:pPr eaLnBrk="1" hangingPunct="1"/>
            <a:r>
              <a:rPr lang="en-US" altLang="en-US" sz="2600" dirty="0" smtClean="0">
                <a:latin typeface="Times New Roman" pitchFamily="18" charset="0"/>
                <a:cs typeface="Times New Roman" pitchFamily="18" charset="0"/>
              </a:rPr>
              <a:t>MONRE</a:t>
            </a:r>
          </a:p>
          <a:p>
            <a:pPr eaLnBrk="1" hangingPunct="1"/>
            <a:r>
              <a:rPr lang="en-US" altLang="en-US" sz="2600" dirty="0" smtClean="0">
                <a:latin typeface="Times New Roman" pitchFamily="18" charset="0"/>
                <a:cs typeface="Times New Roman" pitchFamily="18" charset="0"/>
              </a:rPr>
              <a:t>Vietnam National Mekong Committee VNMC</a:t>
            </a:r>
          </a:p>
          <a:p>
            <a:pPr eaLnBrk="1" hangingPunct="1"/>
            <a:r>
              <a:rPr lang="en-US" altLang="en-US" sz="2600" dirty="0" smtClean="0">
                <a:latin typeface="Times New Roman" pitchFamily="18" charset="0"/>
                <a:cs typeface="Times New Roman" pitchFamily="18" charset="0"/>
              </a:rPr>
              <a:t>Ministry of Agriculture and Rural Development – MARD</a:t>
            </a:r>
          </a:p>
          <a:p>
            <a:pPr eaLnBrk="1" hangingPunct="1"/>
            <a:r>
              <a:rPr lang="en-US" altLang="en-US" sz="2600" dirty="0" smtClean="0">
                <a:latin typeface="Times New Roman" pitchFamily="18" charset="0"/>
                <a:cs typeface="Times New Roman" pitchFamily="18" charset="0"/>
              </a:rPr>
              <a:t>Ministry of Industry and Trade - MIT</a:t>
            </a:r>
          </a:p>
          <a:p>
            <a:pPr eaLnBrk="1" hangingPunct="1"/>
            <a:r>
              <a:rPr lang="en-US" altLang="en-US" sz="2600" dirty="0" smtClean="0">
                <a:latin typeface="Times New Roman" pitchFamily="18" charset="0"/>
                <a:cs typeface="Times New Roman" pitchFamily="18" charset="0"/>
              </a:rPr>
              <a:t>Ministry of Health- MOH</a:t>
            </a:r>
          </a:p>
          <a:p>
            <a:pPr eaLnBrk="1" hangingPunct="1"/>
            <a:r>
              <a:rPr lang="en-US" altLang="en-US" sz="2600" dirty="0" smtClean="0">
                <a:latin typeface="Times New Roman" pitchFamily="18" charset="0"/>
                <a:cs typeface="Times New Roman" pitchFamily="18" charset="0"/>
              </a:rPr>
              <a:t>Ministry of Construction – MOC</a:t>
            </a:r>
          </a:p>
          <a:p>
            <a:pPr eaLnBrk="1" hangingPunct="1"/>
            <a:r>
              <a:rPr lang="en-US" altLang="en-US" sz="2600" dirty="0" smtClean="0">
                <a:latin typeface="Times New Roman" pitchFamily="18" charset="0"/>
                <a:cs typeface="Times New Roman" pitchFamily="18" charset="0"/>
              </a:rPr>
              <a:t>Ministry of Science and Technology- MST</a:t>
            </a:r>
          </a:p>
          <a:p>
            <a:pPr eaLnBrk="1" hangingPunct="1"/>
            <a:r>
              <a:rPr lang="en-US" altLang="en-US" sz="2600" dirty="0" smtClean="0">
                <a:latin typeface="Times New Roman" pitchFamily="18" charset="0"/>
                <a:cs typeface="Times New Roman" pitchFamily="18" charset="0"/>
              </a:rPr>
              <a:t>Ministry of Finance – MF</a:t>
            </a:r>
          </a:p>
          <a:p>
            <a:pPr eaLnBrk="1" hangingPunct="1"/>
            <a:r>
              <a:rPr lang="en-US" altLang="en-US" sz="2600" dirty="0" smtClean="0">
                <a:latin typeface="Times New Roman" pitchFamily="18" charset="0"/>
                <a:cs typeface="Times New Roman" pitchFamily="18" charset="0"/>
              </a:rPr>
              <a:t>Ministry of Planning and Investment- MPI</a:t>
            </a:r>
          </a:p>
          <a:p>
            <a:pPr eaLnBrk="1" hangingPunct="1"/>
            <a:r>
              <a:rPr lang="en-US" altLang="en-US" sz="2600" dirty="0" smtClean="0">
                <a:latin typeface="Times New Roman" pitchFamily="18" charset="0"/>
                <a:cs typeface="Times New Roman" pitchFamily="18" charset="0"/>
              </a:rPr>
              <a:t>Provincial Committees</a:t>
            </a:r>
          </a:p>
          <a:p>
            <a:pPr eaLnBrk="1" hangingPunct="1"/>
            <a:endParaRPr lang="en-US" alt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12"/>
          <p:cNvSpPr txBox="1">
            <a:spLocks noChangeArrowheads="1"/>
          </p:cNvSpPr>
          <p:nvPr/>
        </p:nvSpPr>
        <p:spPr bwMode="auto">
          <a:xfrm>
            <a:off x="0" y="671691"/>
            <a:ext cx="12192000" cy="6186309"/>
          </a:xfrm>
          <a:prstGeom prst="rect">
            <a:avLst/>
          </a:prstGeom>
          <a:noFill/>
          <a:ln w="12700">
            <a:noFill/>
            <a:miter lim="800000"/>
            <a:headEnd/>
            <a:tailEnd/>
          </a:ln>
        </p:spPr>
        <p:txBody>
          <a:bodyPr wrap="square">
            <a:spAutoFit/>
          </a:bodyPr>
          <a:lstStyle/>
          <a:p>
            <a:pPr algn="ctr" eaLnBrk="1" hangingPunct="1"/>
            <a:r>
              <a:rPr lang="en-US" altLang="en-US" sz="2400" b="1" u="sng" dirty="0" smtClean="0">
                <a:latin typeface="Times New Roman" pitchFamily="18" charset="0"/>
                <a:cs typeface="Times New Roman" pitchFamily="18" charset="0"/>
              </a:rPr>
              <a:t>Basic </a:t>
            </a:r>
            <a:r>
              <a:rPr lang="en-US" altLang="en-US" sz="2400" b="1" u="sng" dirty="0">
                <a:latin typeface="Times New Roman" pitchFamily="18" charset="0"/>
                <a:cs typeface="Times New Roman" pitchFamily="18" charset="0"/>
              </a:rPr>
              <a:t>Regulation:</a:t>
            </a:r>
          </a:p>
          <a:p>
            <a:pPr eaLnBrk="1" hangingPunct="1"/>
            <a:r>
              <a:rPr lang="en-US" altLang="en-US" sz="2200" b="1" i="1" dirty="0" smtClean="0">
                <a:latin typeface="Times New Roman" pitchFamily="18" charset="0"/>
                <a:cs typeface="Times New Roman" pitchFamily="18" charset="0"/>
              </a:rPr>
              <a:t>Law</a:t>
            </a:r>
          </a:p>
          <a:p>
            <a:pPr eaLnBrk="1" hangingPunct="1"/>
            <a:r>
              <a:rPr lang="en-US" altLang="en-US" sz="2200" dirty="0" smtClean="0">
                <a:latin typeface="Times New Roman" pitchFamily="18" charset="0"/>
                <a:cs typeface="Times New Roman" pitchFamily="18" charset="0"/>
              </a:rPr>
              <a:t>Law </a:t>
            </a:r>
            <a:r>
              <a:rPr lang="en-US" altLang="en-US" sz="2200" dirty="0">
                <a:latin typeface="Times New Roman" pitchFamily="18" charset="0"/>
                <a:cs typeface="Times New Roman" pitchFamily="18" charset="0"/>
              </a:rPr>
              <a:t>on Water Resources No. 17/2012/QH13 replacing the Law on water Resources 1998</a:t>
            </a:r>
          </a:p>
          <a:p>
            <a:pPr eaLnBrk="1" hangingPunct="1"/>
            <a:r>
              <a:rPr lang="en-US" altLang="en-US" sz="2200" dirty="0">
                <a:latin typeface="Times New Roman" pitchFamily="18" charset="0"/>
                <a:cs typeface="Times New Roman" pitchFamily="18" charset="0"/>
              </a:rPr>
              <a:t>Other key </a:t>
            </a:r>
            <a:r>
              <a:rPr lang="en-US" altLang="en-US" sz="2200" dirty="0" smtClean="0">
                <a:latin typeface="Times New Roman" pitchFamily="18" charset="0"/>
                <a:cs typeface="Times New Roman" pitchFamily="18" charset="0"/>
              </a:rPr>
              <a:t>Regulations.</a:t>
            </a:r>
          </a:p>
          <a:p>
            <a:pPr eaLnBrk="1" hangingPunct="1"/>
            <a:r>
              <a:rPr lang="en-US" altLang="en-US" sz="2200" b="1" i="1" dirty="0" smtClean="0">
                <a:latin typeface="Times New Roman" pitchFamily="18" charset="0"/>
                <a:cs typeface="Times New Roman" pitchFamily="18" charset="0"/>
              </a:rPr>
              <a:t>Decree</a:t>
            </a:r>
            <a:endParaRPr lang="en-US" altLang="en-US" sz="2200" b="1" i="1" dirty="0">
              <a:latin typeface="Times New Roman" pitchFamily="18" charset="0"/>
              <a:cs typeface="Times New Roman" pitchFamily="18" charset="0"/>
            </a:endParaRPr>
          </a:p>
          <a:p>
            <a:pPr eaLnBrk="1" hangingPunct="1">
              <a:buFontTx/>
              <a:buChar char="-"/>
            </a:pPr>
            <a:r>
              <a:rPr lang="en-US" altLang="en-US" sz="2200" dirty="0" smtClean="0">
                <a:latin typeface="Times New Roman" pitchFamily="18" charset="0"/>
                <a:cs typeface="Times New Roman" pitchFamily="18" charset="0"/>
              </a:rPr>
              <a:t>Decree No.201/2013/ND-CP Detailing the implementation of some articles of the Law on Water Resources.</a:t>
            </a:r>
          </a:p>
          <a:p>
            <a:pPr eaLnBrk="1" hangingPunct="1">
              <a:buFontTx/>
              <a:buChar char="-"/>
            </a:pPr>
            <a:r>
              <a:rPr lang="en-US" altLang="en-US" sz="2200" dirty="0" smtClean="0">
                <a:latin typeface="Times New Roman" pitchFamily="18" charset="0"/>
              </a:rPr>
              <a:t> Decree No 142 on sanction of administrative violation in water and mineral fields.</a:t>
            </a:r>
            <a:endParaRPr lang="en-US" altLang="en-US" sz="2200" dirty="0" smtClean="0">
              <a:latin typeface="Times New Roman" pitchFamily="18" charset="0"/>
              <a:cs typeface="Times New Roman" pitchFamily="18" charset="0"/>
            </a:endParaRPr>
          </a:p>
          <a:p>
            <a:pPr eaLnBrk="1" hangingPunct="1">
              <a:buFontTx/>
              <a:buChar char="-"/>
            </a:pPr>
            <a:r>
              <a:rPr lang="en-US" altLang="en-US" sz="2200" dirty="0" smtClean="0">
                <a:latin typeface="Times New Roman" pitchFamily="18" charset="0"/>
              </a:rPr>
              <a:t> Decree 21 specifying function, tasks, power and organizational structure of MONRE.</a:t>
            </a:r>
          </a:p>
          <a:p>
            <a:pPr eaLnBrk="1" hangingPunct="1">
              <a:buFontTx/>
              <a:buChar char="-"/>
            </a:pPr>
            <a:r>
              <a:rPr lang="en-US" altLang="en-US" sz="2200" dirty="0" smtClean="0">
                <a:latin typeface="Times New Roman" pitchFamily="18" charset="0"/>
                <a:cs typeface="Times New Roman" pitchFamily="18" charset="0"/>
              </a:rPr>
              <a:t> Decree No.102/2008/ND-CP</a:t>
            </a:r>
            <a:r>
              <a:rPr lang="en-US" altLang="en-US" sz="2200" dirty="0" smtClean="0">
                <a:latin typeface="Times New Roman" pitchFamily="18" charset="0"/>
              </a:rPr>
              <a:t> on collection, management, exploitation and use of natural resources and environment data  and information.</a:t>
            </a:r>
          </a:p>
          <a:p>
            <a:pPr eaLnBrk="1" hangingPunct="1"/>
            <a:r>
              <a:rPr lang="en-US" altLang="en-US" sz="2200" b="1" i="1" dirty="0" smtClean="0">
                <a:cs typeface="Times New Roman" pitchFamily="18" charset="0"/>
              </a:rPr>
              <a:t>Others</a:t>
            </a:r>
            <a:endParaRPr lang="en-US" altLang="en-US" sz="2200" b="1" i="1" dirty="0" smtClean="0">
              <a:latin typeface="Times New Roman" pitchFamily="18" charset="0"/>
              <a:cs typeface="Times New Roman" pitchFamily="18" charset="0"/>
            </a:endParaRPr>
          </a:p>
          <a:p>
            <a:pPr eaLnBrk="1" hangingPunct="1">
              <a:buFontTx/>
              <a:buChar char="-"/>
            </a:pPr>
            <a:r>
              <a:rPr lang="en-US" altLang="en-US" sz="2200" dirty="0" smtClean="0">
                <a:latin typeface="Times New Roman" pitchFamily="18" charset="0"/>
                <a:cs typeface="Times New Roman" pitchFamily="18" charset="0"/>
              </a:rPr>
              <a:t> National Water Resources Strategy towards the year 2020</a:t>
            </a:r>
          </a:p>
          <a:p>
            <a:pPr eaLnBrk="1" hangingPunct="1"/>
            <a:r>
              <a:rPr lang="en-US" altLang="en-US" sz="2200" dirty="0" smtClean="0">
                <a:latin typeface="Times New Roman" pitchFamily="18" charset="0"/>
                <a:cs typeface="Times New Roman" pitchFamily="18" charset="0"/>
              </a:rPr>
              <a:t>-  Circular </a:t>
            </a:r>
            <a:r>
              <a:rPr lang="en-US" altLang="en-US" sz="2200" dirty="0">
                <a:latin typeface="Times New Roman" pitchFamily="18" charset="0"/>
                <a:cs typeface="Times New Roman" pitchFamily="18" charset="0"/>
              </a:rPr>
              <a:t>No. </a:t>
            </a:r>
            <a:r>
              <a:rPr lang="en-US" altLang="en-US" sz="2200" dirty="0" smtClean="0">
                <a:latin typeface="Times New Roman" pitchFamily="18" charset="0"/>
                <a:cs typeface="Times New Roman" pitchFamily="18" charset="0"/>
              </a:rPr>
              <a:t>27/2014/TT-BTNMT </a:t>
            </a:r>
            <a:r>
              <a:rPr lang="en-US" altLang="en-US" sz="2200" dirty="0">
                <a:latin typeface="Times New Roman" pitchFamily="18" charset="0"/>
                <a:cs typeface="Times New Roman" pitchFamily="18" charset="0"/>
              </a:rPr>
              <a:t>on Groundwater Exploitation Registration, Exploitation, Extraction and Use of Water Resources and Discharge of Wastewater into Water Sources</a:t>
            </a:r>
          </a:p>
          <a:p>
            <a:pPr eaLnBrk="1" hangingPunct="1"/>
            <a:r>
              <a:rPr lang="en-US" altLang="en-US" sz="2200" dirty="0" smtClean="0">
                <a:latin typeface="Times New Roman" pitchFamily="18" charset="0"/>
                <a:cs typeface="Times New Roman" pitchFamily="18" charset="0"/>
              </a:rPr>
              <a:t>- Exploitation</a:t>
            </a:r>
            <a:r>
              <a:rPr lang="en-US" altLang="en-US" sz="2200" dirty="0">
                <a:latin typeface="Times New Roman" pitchFamily="18" charset="0"/>
                <a:cs typeface="Times New Roman" pitchFamily="18" charset="0"/>
              </a:rPr>
              <a:t>, Exploration &amp; Drilling of Groundwater</a:t>
            </a:r>
          </a:p>
          <a:p>
            <a:pPr eaLnBrk="1" hangingPunct="1"/>
            <a:r>
              <a:rPr lang="en-US" altLang="en-US" sz="2200" dirty="0">
                <a:latin typeface="Times New Roman" pitchFamily="18" charset="0"/>
                <a:cs typeface="Times New Roman" pitchFamily="18" charset="0"/>
              </a:rPr>
              <a:t>Decision No.17/2006/QDBTNMT; Decision No.13/2007/QD-BTNMT; Decision No.15/2008/QD-BTNMT</a:t>
            </a:r>
          </a:p>
        </p:txBody>
      </p:sp>
      <p:sp>
        <p:nvSpPr>
          <p:cNvPr id="5" name="Rectangle 4"/>
          <p:cNvSpPr/>
          <p:nvPr/>
        </p:nvSpPr>
        <p:spPr>
          <a:xfrm>
            <a:off x="0" y="0"/>
            <a:ext cx="6908801" cy="523220"/>
          </a:xfrm>
          <a:prstGeom prst="rect">
            <a:avLst/>
          </a:prstGeom>
        </p:spPr>
        <p:txBody>
          <a:bodyPr wrap="square">
            <a:spAutoFit/>
          </a:bodyPr>
          <a:lstStyle/>
          <a:p>
            <a:pPr lvl="0" eaLnBrk="1" hangingPunct="1"/>
            <a:r>
              <a:rPr lang="en-US" altLang="en-US" sz="2800" b="1" dirty="0" smtClean="0"/>
              <a:t>2. The legal Framework for WRM</a:t>
            </a:r>
            <a:endParaRPr lang="en-US" altLang="en-US" sz="28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6908801" cy="523220"/>
          </a:xfrm>
          <a:prstGeom prst="rect">
            <a:avLst/>
          </a:prstGeom>
        </p:spPr>
        <p:txBody>
          <a:bodyPr wrap="square">
            <a:spAutoFit/>
          </a:bodyPr>
          <a:lstStyle/>
          <a:p>
            <a:pPr lvl="0" eaLnBrk="1" hangingPunct="1"/>
            <a:r>
              <a:rPr lang="en-US" altLang="en-US" sz="2800" b="1" dirty="0" smtClean="0"/>
              <a:t>2. The legal Framework for WRM (Cont).</a:t>
            </a:r>
            <a:endParaRPr lang="en-US" altLang="en-US" sz="2800" b="1" dirty="0"/>
          </a:p>
        </p:txBody>
      </p:sp>
      <p:sp>
        <p:nvSpPr>
          <p:cNvPr id="6" name="Subtitle 2"/>
          <p:cNvSpPr txBox="1">
            <a:spLocks/>
          </p:cNvSpPr>
          <p:nvPr/>
        </p:nvSpPr>
        <p:spPr>
          <a:xfrm>
            <a:off x="609600" y="736600"/>
            <a:ext cx="11074400" cy="5925457"/>
          </a:xfrm>
          <a:prstGeom prst="rect">
            <a:avLst/>
          </a:prstGeom>
        </p:spPr>
        <p:txBody>
          <a:bodyPr vert="horz" lIns="0" rIns="18288">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Tx/>
              <a:buNone/>
              <a:tabLst/>
              <a:defRPr/>
            </a:pPr>
            <a:r>
              <a:rPr kumimoji="0" lang="en-US" altLang="en-US" sz="2400" b="1" i="0" u="none" strike="noStrike" kern="1200" cap="none" spc="0" normalizeH="0" baseline="0" noProof="0" dirty="0" smtClean="0">
                <a:ln>
                  <a:noFill/>
                </a:ln>
                <a:effectLst/>
                <a:uLnTx/>
                <a:uFillTx/>
                <a:latin typeface="Times New Roman" pitchFamily="18" charset="0"/>
                <a:ea typeface="+mn-ea"/>
                <a:cs typeface="Times New Roman" pitchFamily="18" charset="0"/>
              </a:rPr>
              <a:t>Regulations on Sanctions of  administrative violations in the field of water resources: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Tx/>
              <a:buNone/>
              <a:tabLst/>
              <a:defRPr/>
            </a:pPr>
            <a:r>
              <a:rPr kumimoji="0" lang="en-US" altLang="en-US" sz="2400" b="0" i="0" u="none" strike="noStrike" kern="1200" cap="none" spc="0" normalizeH="0" baseline="0" noProof="0" dirty="0" smtClean="0">
                <a:ln>
                  <a:noFill/>
                </a:ln>
                <a:effectLst/>
                <a:uLnTx/>
                <a:uFillTx/>
                <a:latin typeface="Times New Roman" pitchFamily="18" charset="0"/>
                <a:ea typeface="+mn-ea"/>
                <a:cs typeface="Times New Roman" pitchFamily="18" charset="0"/>
              </a:rPr>
              <a:t>- Law on Handling  Administrative Violation No: 15/2012/QH13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Tx/>
              <a:buNone/>
              <a:tabLst/>
              <a:defRPr/>
            </a:pPr>
            <a:r>
              <a:rPr kumimoji="0" lang="en-US" altLang="en-US" sz="2400" b="0" i="0" u="none" strike="noStrike" kern="1200" cap="none" spc="0" normalizeH="0" baseline="0" noProof="0" dirty="0" smtClean="0">
                <a:ln>
                  <a:noFill/>
                </a:ln>
                <a:effectLst/>
                <a:uLnTx/>
                <a:uFillTx/>
                <a:latin typeface="Times New Roman" pitchFamily="18" charset="0"/>
                <a:ea typeface="+mn-ea"/>
                <a:cs typeface="Times New Roman" pitchFamily="18" charset="0"/>
              </a:rPr>
              <a:t>- Decree No. 142/2013/NĐ-CP stipulating sanction of  administrative violation in the field of water and minerals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Tx/>
              <a:buNone/>
              <a:tabLst/>
              <a:defRPr/>
            </a:pPr>
            <a:r>
              <a:rPr kumimoji="0" lang="en-US" altLang="en-US" sz="2400" b="0" i="0" u="none" strike="noStrike" kern="1200" cap="none" spc="0" normalizeH="0" baseline="0" noProof="0" dirty="0" smtClean="0">
                <a:ln>
                  <a:noFill/>
                </a:ln>
                <a:effectLst/>
                <a:uLnTx/>
                <a:uFillTx/>
                <a:latin typeface="Times New Roman" pitchFamily="18" charset="0"/>
                <a:ea typeface="+mn-ea"/>
                <a:cs typeface="Times New Roman" pitchFamily="18" charset="0"/>
              </a:rPr>
              <a:t>- An organization or individual who commits an administrative violation of water resources management regulations shall be subject to one of the following</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Tx/>
              <a:buNone/>
              <a:tabLst/>
              <a:defRPr/>
            </a:pPr>
            <a:r>
              <a:rPr kumimoji="0" lang="en-US" altLang="en-US" sz="2400" b="0" i="0" u="none" strike="noStrike" kern="1200" cap="none" spc="0" normalizeH="0" baseline="0" noProof="0" dirty="0" smtClean="0">
                <a:ln>
                  <a:noFill/>
                </a:ln>
                <a:effectLst/>
                <a:uLnTx/>
                <a:uFillTx/>
                <a:latin typeface="Times New Roman" pitchFamily="18" charset="0"/>
                <a:ea typeface="+mn-ea"/>
                <a:cs typeface="Times New Roman" pitchFamily="18" charset="0"/>
              </a:rPr>
              <a:t>	sanctions: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Tx/>
              <a:buNone/>
              <a:tabLst/>
              <a:defRPr/>
            </a:pPr>
            <a:r>
              <a:rPr kumimoji="0" lang="en-US" altLang="en-US" sz="2400" b="0" i="0" u="none" strike="noStrike" kern="1200" cap="none" spc="0" normalizeH="0" baseline="0" noProof="0" dirty="0" smtClean="0">
                <a:ln>
                  <a:noFill/>
                </a:ln>
                <a:effectLst/>
                <a:uLnTx/>
                <a:uFillTx/>
                <a:latin typeface="Times New Roman" pitchFamily="18" charset="0"/>
                <a:ea typeface="+mn-ea"/>
                <a:cs typeface="Times New Roman" pitchFamily="18" charset="0"/>
              </a:rPr>
              <a:t>a. Warning</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Tx/>
              <a:buNone/>
              <a:tabLst/>
              <a:defRPr/>
            </a:pPr>
            <a:r>
              <a:rPr kumimoji="0" lang="en-US" altLang="en-US" sz="2400" b="0" i="0" u="none" strike="noStrike" kern="1200" cap="none" spc="0" normalizeH="0" baseline="0" noProof="0" dirty="0" smtClean="0">
                <a:ln>
                  <a:noFill/>
                </a:ln>
                <a:effectLst/>
                <a:uLnTx/>
                <a:uFillTx/>
                <a:latin typeface="Times New Roman" pitchFamily="18" charset="0"/>
                <a:ea typeface="+mn-ea"/>
                <a:cs typeface="Times New Roman" pitchFamily="18" charset="0"/>
              </a:rPr>
              <a:t>b. Fine: The maximum fine for an administrative violation of water resources management  regulations is  250,000,000 VND for individuals and 500,000,000 VND for organization</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Tx/>
              <a:buNone/>
              <a:tabLst/>
              <a:defRPr/>
            </a:pPr>
            <a:r>
              <a:rPr kumimoji="0" lang="en-US" altLang="en-US" sz="2400" b="1" i="0" u="none" strike="noStrike" kern="1200" cap="none" spc="0" normalizeH="0" baseline="0" noProof="0" dirty="0" smtClean="0">
                <a:ln>
                  <a:noFill/>
                </a:ln>
                <a:effectLst/>
                <a:uLnTx/>
                <a:uFillTx/>
                <a:latin typeface="Times New Roman" pitchFamily="18" charset="0"/>
                <a:ea typeface="+mn-ea"/>
                <a:cs typeface="Times New Roman" pitchFamily="18" charset="0"/>
              </a:rPr>
              <a:t>Regulation on water resources data &amp; information</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Tx/>
              <a:buNone/>
              <a:tabLst/>
              <a:defRPr/>
            </a:pPr>
            <a:r>
              <a:rPr kumimoji="0" lang="en-US" altLang="en-US" sz="2400" b="0" i="0" u="none" strike="noStrike" kern="1200" cap="none" spc="0" normalizeH="0" baseline="0" noProof="0" dirty="0" smtClean="0">
                <a:ln>
                  <a:noFill/>
                </a:ln>
                <a:effectLst/>
                <a:uLnTx/>
                <a:uFillTx/>
                <a:latin typeface="Times New Roman" pitchFamily="18" charset="0"/>
                <a:ea typeface="+mn-ea"/>
                <a:cs typeface="Times New Roman" pitchFamily="18" charset="0"/>
              </a:rPr>
              <a:t>- Decree 102/2008/ND-CP</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Tx/>
              <a:buNone/>
              <a:tabLst/>
              <a:defRPr/>
            </a:pPr>
            <a:r>
              <a:rPr kumimoji="0" lang="en-US" altLang="en-US" sz="2400" b="1" i="0" u="none" strike="noStrike" kern="1200" cap="none" spc="0" normalizeH="0" baseline="0" noProof="0" dirty="0" smtClean="0">
                <a:ln>
                  <a:noFill/>
                </a:ln>
                <a:effectLst/>
                <a:uLnTx/>
                <a:uFillTx/>
                <a:latin typeface="Times New Roman" pitchFamily="18" charset="0"/>
                <a:ea typeface="+mn-ea"/>
                <a:cs typeface="Times New Roman" pitchFamily="18" charset="0"/>
              </a:rPr>
              <a:t>Regulation  on water resources </a:t>
            </a:r>
            <a:r>
              <a:rPr kumimoji="0" lang="en-US" altLang="en-US" sz="2400" b="1" i="0" u="none" strike="noStrike" kern="1200" cap="none" spc="0" normalizeH="0" baseline="0" noProof="0" dirty="0" err="1" smtClean="0">
                <a:ln>
                  <a:noFill/>
                </a:ln>
                <a:effectLst/>
                <a:uLnTx/>
                <a:uFillTx/>
                <a:latin typeface="Times New Roman" pitchFamily="18" charset="0"/>
                <a:ea typeface="+mn-ea"/>
                <a:cs typeface="Times New Roman" pitchFamily="18" charset="0"/>
              </a:rPr>
              <a:t>fiancing</a:t>
            </a:r>
            <a:r>
              <a:rPr kumimoji="0" lang="en-US" altLang="en-US" sz="2400" b="0" i="0" u="none" strike="noStrike" kern="1200" cap="none" spc="0" normalizeH="0" baseline="0" noProof="0" dirty="0" smtClean="0">
                <a:ln>
                  <a:noFill/>
                </a:ln>
                <a:effectLst/>
                <a:uLnTx/>
                <a:uFillTx/>
                <a:latin typeface="Times New Roman" pitchFamily="18" charset="0"/>
                <a:ea typeface="+mn-ea"/>
                <a:cs typeface="Times New Roman" pitchFamily="18" charset="0"/>
              </a:rPr>
              <a:t>: legislation  on tax, fee and charges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Tx/>
              <a:buNone/>
              <a:tabLst/>
              <a:defRPr/>
            </a:pPr>
            <a:endParaRPr kumimoji="0" lang="en-US" altLang="en-US"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5636415" cy="480131"/>
          </a:xfrm>
          <a:prstGeom prst="rect">
            <a:avLst/>
          </a:prstGeom>
        </p:spPr>
        <p:txBody>
          <a:bodyPr wrap="none">
            <a:spAutoFit/>
          </a:bodyPr>
          <a:lstStyle/>
          <a:p>
            <a:pPr marL="0" indent="0" eaLnBrk="1" hangingPunct="1">
              <a:lnSpc>
                <a:spcPct val="90000"/>
              </a:lnSpc>
              <a:defRPr/>
            </a:pPr>
            <a:r>
              <a:rPr lang="en-US" sz="2800" b="1" dirty="0" smtClean="0">
                <a:ea typeface="+mj-ea"/>
                <a:cs typeface="Times New Roman" pitchFamily="18" charset="0"/>
              </a:rPr>
              <a:t>3. Law on Water Resources (LWR):</a:t>
            </a:r>
          </a:p>
        </p:txBody>
      </p:sp>
      <p:sp>
        <p:nvSpPr>
          <p:cNvPr id="6" name="Rectangle 5"/>
          <p:cNvSpPr/>
          <p:nvPr/>
        </p:nvSpPr>
        <p:spPr>
          <a:xfrm>
            <a:off x="0" y="659563"/>
            <a:ext cx="11988800" cy="800219"/>
          </a:xfrm>
          <a:prstGeom prst="rect">
            <a:avLst/>
          </a:prstGeom>
        </p:spPr>
        <p:txBody>
          <a:bodyPr wrap="square">
            <a:spAutoFit/>
          </a:bodyPr>
          <a:lstStyle/>
          <a:p>
            <a:r>
              <a:rPr lang="en-US" altLang="ko-KR" sz="2300" b="1" i="1" dirty="0" smtClean="0">
                <a:ea typeface="맑은 고딕" pitchFamily="50" charset="-127"/>
                <a:cs typeface="Times New Roman" pitchFamily="18" charset="0"/>
              </a:rPr>
              <a:t>The LWR consists of ten chapters with 79 Articles was approved by National Assembly 13 at its 3rd Section on June 21, 2012, and has been in force since January 01, 2013</a:t>
            </a:r>
          </a:p>
        </p:txBody>
      </p:sp>
      <p:sp>
        <p:nvSpPr>
          <p:cNvPr id="8" name="Rectangle 7"/>
          <p:cNvSpPr/>
          <p:nvPr/>
        </p:nvSpPr>
        <p:spPr>
          <a:xfrm>
            <a:off x="0" y="1500174"/>
            <a:ext cx="12192000" cy="6109365"/>
          </a:xfrm>
          <a:prstGeom prst="rect">
            <a:avLst/>
          </a:prstGeom>
        </p:spPr>
        <p:txBody>
          <a:bodyPr wrap="square">
            <a:spAutoFit/>
          </a:bodyPr>
          <a:lstStyle/>
          <a:p>
            <a:pPr>
              <a:spcBef>
                <a:spcPts val="600"/>
              </a:spcBef>
              <a:spcAft>
                <a:spcPts val="600"/>
              </a:spcAft>
            </a:pPr>
            <a:r>
              <a:rPr lang="en-US" altLang="ko-KR" sz="2300" dirty="0" smtClean="0">
                <a:ea typeface="맑은 고딕" pitchFamily="50" charset="-127"/>
                <a:cs typeface="Times New Roman" pitchFamily="18" charset="0"/>
              </a:rPr>
              <a:t>Ch.1 General Provisions</a:t>
            </a:r>
          </a:p>
          <a:p>
            <a:pPr>
              <a:spcBef>
                <a:spcPts val="600"/>
              </a:spcBef>
              <a:spcAft>
                <a:spcPts val="600"/>
              </a:spcAft>
            </a:pPr>
            <a:r>
              <a:rPr lang="en-US" altLang="ko-KR" sz="2300" dirty="0" smtClean="0">
                <a:ea typeface="맑은 고딕" pitchFamily="50" charset="-127"/>
                <a:cs typeface="Times New Roman" pitchFamily="18" charset="0"/>
              </a:rPr>
              <a:t>Ch.2. The LWR provides provisions on basic survey, strategy and planning of water resources .</a:t>
            </a:r>
          </a:p>
          <a:p>
            <a:pPr>
              <a:spcBef>
                <a:spcPts val="600"/>
              </a:spcBef>
              <a:spcAft>
                <a:spcPts val="600"/>
              </a:spcAft>
            </a:pPr>
            <a:r>
              <a:rPr lang="en-US" altLang="ko-KR" sz="2300" dirty="0" smtClean="0">
                <a:ea typeface="맑은 고딕" pitchFamily="50" charset="-127"/>
                <a:cs typeface="Times New Roman" pitchFamily="18" charset="0"/>
              </a:rPr>
              <a:t>Ch.3. Protection of water resources </a:t>
            </a:r>
          </a:p>
          <a:p>
            <a:pPr>
              <a:spcBef>
                <a:spcPts val="600"/>
              </a:spcBef>
              <a:spcAft>
                <a:spcPts val="600"/>
              </a:spcAft>
            </a:pPr>
            <a:r>
              <a:rPr lang="en-US" altLang="ko-KR" sz="2300" dirty="0" smtClean="0">
                <a:ea typeface="맑은 고딕" pitchFamily="50" charset="-127"/>
                <a:cs typeface="Times New Roman" pitchFamily="18" charset="0"/>
              </a:rPr>
              <a:t>Ch.4 Exploitation and use of water resources</a:t>
            </a:r>
          </a:p>
          <a:p>
            <a:pPr>
              <a:spcBef>
                <a:spcPts val="600"/>
              </a:spcBef>
              <a:spcAft>
                <a:spcPts val="600"/>
              </a:spcAft>
            </a:pPr>
            <a:r>
              <a:rPr lang="en-US" altLang="ko-KR" sz="2300" dirty="0" smtClean="0">
                <a:ea typeface="맑은 고딕" pitchFamily="50" charset="-127"/>
                <a:cs typeface="Times New Roman" pitchFamily="18" charset="0"/>
              </a:rPr>
              <a:t>Ch.5 The prevention, combat against the harms caused by water</a:t>
            </a:r>
          </a:p>
          <a:p>
            <a:pPr>
              <a:spcBef>
                <a:spcPts val="600"/>
              </a:spcBef>
              <a:spcAft>
                <a:spcPts val="600"/>
              </a:spcAft>
            </a:pPr>
            <a:r>
              <a:rPr lang="en-US" altLang="ko-KR" sz="2300" dirty="0" smtClean="0">
                <a:ea typeface="맑은 고딕" pitchFamily="50" charset="-127"/>
                <a:cs typeface="Times New Roman" pitchFamily="18" charset="0"/>
              </a:rPr>
              <a:t>Ch.6 Finance for water resources</a:t>
            </a:r>
          </a:p>
          <a:p>
            <a:pPr>
              <a:spcBef>
                <a:spcPts val="600"/>
              </a:spcBef>
              <a:spcAft>
                <a:spcPts val="600"/>
              </a:spcAft>
            </a:pPr>
            <a:r>
              <a:rPr lang="en-US" altLang="ko-KR" sz="2300" dirty="0" smtClean="0">
                <a:ea typeface="맑은 고딕" pitchFamily="50" charset="-127"/>
                <a:cs typeface="Times New Roman" pitchFamily="18" charset="0"/>
              </a:rPr>
              <a:t>Ch.7 International relations on water resources </a:t>
            </a:r>
          </a:p>
          <a:p>
            <a:pPr>
              <a:spcBef>
                <a:spcPts val="600"/>
              </a:spcBef>
              <a:spcAft>
                <a:spcPts val="600"/>
              </a:spcAft>
            </a:pPr>
            <a:r>
              <a:rPr lang="en-US" altLang="ko-KR" sz="2300" dirty="0" smtClean="0">
                <a:ea typeface="맑은 고딕" pitchFamily="50" charset="-127"/>
                <a:cs typeface="Times New Roman" pitchFamily="18" charset="0"/>
              </a:rPr>
              <a:t>Ch.8 Responsibility of water resources management </a:t>
            </a:r>
          </a:p>
          <a:p>
            <a:pPr>
              <a:spcBef>
                <a:spcPts val="600"/>
              </a:spcBef>
              <a:spcAft>
                <a:spcPts val="600"/>
              </a:spcAft>
            </a:pPr>
            <a:r>
              <a:rPr lang="en-US" altLang="ko-KR" sz="2300" dirty="0" smtClean="0">
                <a:ea typeface="맑은 고딕" pitchFamily="50" charset="-127"/>
                <a:cs typeface="Times New Roman" pitchFamily="18" charset="0"/>
              </a:rPr>
              <a:t>Ch.9 The Specialized inspection and settling disputes on water resources </a:t>
            </a:r>
          </a:p>
          <a:p>
            <a:pPr>
              <a:spcBef>
                <a:spcPts val="600"/>
              </a:spcBef>
              <a:spcAft>
                <a:spcPts val="600"/>
              </a:spcAft>
            </a:pPr>
            <a:r>
              <a:rPr lang="en-US" altLang="ko-KR" sz="2300" dirty="0" smtClean="0">
                <a:ea typeface="맑은 고딕" pitchFamily="50" charset="-127"/>
                <a:cs typeface="Times New Roman" pitchFamily="18" charset="0"/>
              </a:rPr>
              <a:t>Ch.10 Finally, implementation provisions</a:t>
            </a:r>
          </a:p>
          <a:p>
            <a:endParaRPr lang="en-US" altLang="ko-KR" sz="2200" dirty="0" smtClean="0">
              <a:latin typeface="Arial" charset="0"/>
              <a:ea typeface="맑은 고딕" pitchFamily="50" charset="-127"/>
              <a:cs typeface="Arial" charset="0"/>
            </a:endParaRPr>
          </a:p>
          <a:p>
            <a:endParaRPr lang="en-US" altLang="ko-KR" sz="2200" b="1" dirty="0" smtClean="0">
              <a:latin typeface="Arial" charset="0"/>
              <a:ea typeface="맑은 고딕" pitchFamily="50" charset="-127"/>
              <a:cs typeface="Arial" charset="0"/>
            </a:endParaRPr>
          </a:p>
          <a:p>
            <a:endParaRPr lang="en-US" sz="2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711200" y="1850562"/>
            <a:ext cx="10468864" cy="1828800"/>
          </a:xfrm>
          <a:prstGeom prst="rect">
            <a:avLst/>
          </a:prstGeom>
        </p:spPr>
        <p:txBody>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b="1" dirty="0" smtClean="0">
                <a:solidFill>
                  <a:schemeClr val="tx1"/>
                </a:solidFill>
              </a:rPr>
              <a:t>WATER RESOURCES MONITORING </a:t>
            </a:r>
            <a:r>
              <a:rPr lang="en-US" b="1" dirty="0">
                <a:solidFill>
                  <a:schemeClr val="tx1"/>
                </a:solidFill>
              </a:rPr>
              <a:t>SYSTEM IN VIETNAM</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1370859274"/>
              </p:ext>
            </p:extLst>
          </p:nvPr>
        </p:nvGraphicFramePr>
        <p:xfrm>
          <a:off x="1894615" y="723712"/>
          <a:ext cx="6938579" cy="47296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0"/>
            <a:ext cx="11526981" cy="841829"/>
          </a:xfrm>
        </p:spPr>
        <p:txBody>
          <a:bodyPr>
            <a:normAutofit/>
          </a:bodyPr>
          <a:lstStyle/>
          <a:p>
            <a:r>
              <a:rPr lang="en-US" sz="3200" b="1" dirty="0" smtClean="0">
                <a:solidFill>
                  <a:schemeClr val="tx1"/>
                </a:solidFill>
                <a:latin typeface="Times New Roman" pitchFamily="18" charset="0"/>
                <a:cs typeface="Times New Roman" pitchFamily="18" charset="0"/>
              </a:rPr>
              <a:t>1. The ground water monitoring system in Vietnam</a:t>
            </a:r>
            <a:endParaRPr lang="en-US" sz="3200" b="1" dirty="0">
              <a:solidFill>
                <a:schemeClr val="tx1"/>
              </a:solidFill>
              <a:latin typeface="Times New Roman" pitchFamily="18" charset="0"/>
              <a:cs typeface="Times New Roman" pitchFamily="18" charset="0"/>
            </a:endParaRPr>
          </a:p>
        </p:txBody>
      </p:sp>
      <p:sp>
        <p:nvSpPr>
          <p:cNvPr id="8" name="Text Placeholder 7"/>
          <p:cNvSpPr>
            <a:spLocks noGrp="1"/>
          </p:cNvSpPr>
          <p:nvPr>
            <p:ph type="body" sz="half" idx="3"/>
          </p:nvPr>
        </p:nvSpPr>
        <p:spPr/>
        <p:txBody>
          <a:bodyPr/>
          <a:lstStyle/>
          <a:p>
            <a:endParaRPr lang="en-US">
              <a:latin typeface="Times New Roman" pitchFamily="18" charset="0"/>
              <a:cs typeface="Times New Roman" pitchFamily="18" charset="0"/>
            </a:endParaRPr>
          </a:p>
        </p:txBody>
      </p:sp>
      <p:sp>
        <p:nvSpPr>
          <p:cNvPr id="2050" name="Content Placeholder 2"/>
          <p:cNvSpPr>
            <a:spLocks noGrp="1"/>
          </p:cNvSpPr>
          <p:nvPr>
            <p:ph sz="quarter" idx="2"/>
          </p:nvPr>
        </p:nvSpPr>
        <p:spPr>
          <a:xfrm>
            <a:off x="232228" y="1233714"/>
            <a:ext cx="5386917" cy="4168663"/>
          </a:xfrm>
        </p:spPr>
        <p:txBody>
          <a:bodyPr>
            <a:normAutofit/>
          </a:bodyPr>
          <a:lstStyle/>
          <a:p>
            <a:pPr marL="80963" indent="0" algn="just" eaLnBrk="1" hangingPunct="1">
              <a:buFont typeface="Arial" charset="0"/>
              <a:buNone/>
            </a:pPr>
            <a:r>
              <a:rPr lang="en-US" dirty="0" smtClean="0">
                <a:latin typeface="Times New Roman" pitchFamily="18" charset="0"/>
                <a:cs typeface="Times New Roman" pitchFamily="18" charset="0"/>
              </a:rPr>
              <a:t>Total: 707 groundwater monitoring constructions:</a:t>
            </a:r>
          </a:p>
          <a:p>
            <a:pPr marL="80963" indent="0" algn="just"/>
            <a:r>
              <a:rPr lang="en-US" dirty="0" smtClean="0">
                <a:latin typeface="Times New Roman" pitchFamily="18" charset="0"/>
                <a:cs typeface="Times New Roman" pitchFamily="18" charset="0"/>
              </a:rPr>
              <a:t> In the Northern delta: 206 constructions;</a:t>
            </a:r>
          </a:p>
          <a:p>
            <a:pPr marL="80963" indent="0" algn="just"/>
            <a:r>
              <a:rPr lang="en-US" dirty="0" smtClean="0">
                <a:latin typeface="Times New Roman" pitchFamily="18" charset="0"/>
                <a:cs typeface="Times New Roman" pitchFamily="18" charset="0"/>
              </a:rPr>
              <a:t> In the North Central Coast: 46 constructions;</a:t>
            </a:r>
          </a:p>
          <a:p>
            <a:pPr marL="80963" indent="0" algn="just"/>
            <a:r>
              <a:rPr lang="en-US" dirty="0" smtClean="0">
                <a:latin typeface="Times New Roman" pitchFamily="18" charset="0"/>
                <a:cs typeface="Times New Roman" pitchFamily="18" charset="0"/>
              </a:rPr>
              <a:t> In the Central Highlands: 205 constructions;</a:t>
            </a:r>
          </a:p>
          <a:p>
            <a:pPr marL="80963" indent="0" algn="just"/>
            <a:r>
              <a:rPr lang="en-US" dirty="0" smtClean="0">
                <a:latin typeface="Times New Roman" pitchFamily="18" charset="0"/>
                <a:cs typeface="Times New Roman" pitchFamily="18" charset="0"/>
              </a:rPr>
              <a:t> In the South Central Coast: 46 constructions;</a:t>
            </a:r>
          </a:p>
          <a:p>
            <a:pPr marL="80963" indent="0" algn="just"/>
            <a:r>
              <a:rPr lang="en-US" dirty="0" smtClean="0">
                <a:latin typeface="Times New Roman" pitchFamily="18" charset="0"/>
                <a:cs typeface="Times New Roman" pitchFamily="18" charset="0"/>
              </a:rPr>
              <a:t> In the Mekong Delta: 208 constructions.</a:t>
            </a:r>
          </a:p>
        </p:txBody>
      </p:sp>
      <p:pic>
        <p:nvPicPr>
          <p:cNvPr id="10" name="Content Placeholder 9" descr="PA300027.jpg"/>
          <p:cNvPicPr>
            <a:picLocks noGrp="1" noChangeAspect="1"/>
          </p:cNvPicPr>
          <p:nvPr>
            <p:ph sz="quarter" idx="4"/>
          </p:nvPr>
        </p:nvPicPr>
        <p:blipFill>
          <a:blip r:embed="rId2"/>
          <a:stretch>
            <a:fillRect/>
          </a:stretch>
        </p:blipFill>
        <p:spPr>
          <a:xfrm>
            <a:off x="6192838" y="1262743"/>
            <a:ext cx="5389562" cy="4240924"/>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2"/>
          <p:cNvSpPr>
            <a:spLocks noGrp="1"/>
          </p:cNvSpPr>
          <p:nvPr>
            <p:ph idx="1"/>
          </p:nvPr>
        </p:nvSpPr>
        <p:spPr>
          <a:xfrm>
            <a:off x="1" y="207818"/>
            <a:ext cx="5624513" cy="6411853"/>
          </a:xfrm>
        </p:spPr>
        <p:txBody>
          <a:bodyPr>
            <a:normAutofit fontScale="92500"/>
          </a:bodyPr>
          <a:lstStyle/>
          <a:p>
            <a:pPr marL="80963" indent="0" algn="just" eaLnBrk="1" hangingPunct="1">
              <a:buFont typeface="Arial" charset="0"/>
              <a:buNone/>
            </a:pPr>
            <a:r>
              <a:rPr lang="en-US" b="1" dirty="0" smtClean="0"/>
              <a:t>The groundwater monitoring system in the Northern plain</a:t>
            </a:r>
            <a:r>
              <a:rPr lang="en-US" b="1" dirty="0" smtClean="0">
                <a:solidFill>
                  <a:schemeClr val="tx2"/>
                </a:solidFill>
              </a:rPr>
              <a:t>.</a:t>
            </a:r>
          </a:p>
          <a:p>
            <a:pPr marL="80963" indent="0" algn="just" eaLnBrk="1" hangingPunct="1">
              <a:buFont typeface="Arial" charset="0"/>
              <a:buNone/>
            </a:pPr>
            <a:r>
              <a:rPr lang="en-US" sz="2400" dirty="0" smtClean="0"/>
              <a:t>Within 206 constructions:</a:t>
            </a:r>
          </a:p>
          <a:p>
            <a:pPr marL="80963" indent="0" algn="just" eaLnBrk="1" hangingPunct="1">
              <a:buFont typeface="Arial" charset="0"/>
              <a:buNone/>
            </a:pPr>
            <a:r>
              <a:rPr lang="en-US" sz="2400" dirty="0" smtClean="0"/>
              <a:t>- </a:t>
            </a:r>
            <a:r>
              <a:rPr lang="vi-VN" sz="2400" dirty="0" smtClean="0"/>
              <a:t>91 </a:t>
            </a:r>
            <a:r>
              <a:rPr lang="en-US" sz="2400" dirty="0" smtClean="0"/>
              <a:t>wells monitoring the </a:t>
            </a:r>
            <a:r>
              <a:rPr lang="en-US" sz="2400" dirty="0" err="1" smtClean="0"/>
              <a:t>Holocen</a:t>
            </a:r>
            <a:r>
              <a:rPr lang="en-US" sz="2400" dirty="0" smtClean="0"/>
              <a:t> aquifer (</a:t>
            </a:r>
            <a:r>
              <a:rPr lang="en-US" sz="2400" dirty="0" err="1" smtClean="0"/>
              <a:t>qh</a:t>
            </a:r>
            <a:r>
              <a:rPr lang="en-US" sz="2400" dirty="0" smtClean="0"/>
              <a:t>);</a:t>
            </a:r>
          </a:p>
          <a:p>
            <a:pPr marL="80963" indent="0" algn="just" eaLnBrk="1" hangingPunct="1">
              <a:buFont typeface="Arial" charset="0"/>
              <a:buNone/>
            </a:pPr>
            <a:r>
              <a:rPr lang="en-US" sz="2400" dirty="0" smtClean="0"/>
              <a:t>-</a:t>
            </a:r>
            <a:r>
              <a:rPr lang="vi-VN" sz="2400" dirty="0" smtClean="0"/>
              <a:t> 82 </a:t>
            </a:r>
            <a:r>
              <a:rPr lang="en-US" sz="2400" dirty="0" smtClean="0"/>
              <a:t>wells monitoring the </a:t>
            </a:r>
            <a:r>
              <a:rPr lang="en-US" sz="2400" dirty="0" err="1" smtClean="0"/>
              <a:t>Pleistocen</a:t>
            </a:r>
            <a:r>
              <a:rPr lang="en-US" sz="2400" dirty="0" smtClean="0"/>
              <a:t> aquifer (</a:t>
            </a:r>
            <a:r>
              <a:rPr lang="en-US" sz="2400" dirty="0" err="1" smtClean="0"/>
              <a:t>qp</a:t>
            </a:r>
            <a:r>
              <a:rPr lang="en-US" sz="2400" dirty="0" smtClean="0"/>
              <a:t>);</a:t>
            </a:r>
          </a:p>
          <a:p>
            <a:pPr marL="80963" indent="0" algn="just">
              <a:buNone/>
            </a:pPr>
            <a:r>
              <a:rPr lang="en-US" sz="2400" dirty="0" smtClean="0"/>
              <a:t>- </a:t>
            </a:r>
            <a:r>
              <a:rPr lang="vi-VN" sz="2400" dirty="0" smtClean="0"/>
              <a:t>09 </a:t>
            </a:r>
            <a:r>
              <a:rPr lang="en-US" sz="2400" dirty="0" smtClean="0"/>
              <a:t>wells monitoring the </a:t>
            </a:r>
            <a:r>
              <a:rPr lang="en-US" sz="2400" dirty="0" err="1" smtClean="0"/>
              <a:t>Neogen</a:t>
            </a:r>
            <a:r>
              <a:rPr lang="en-US" sz="2400" dirty="0" smtClean="0"/>
              <a:t> aquifer</a:t>
            </a:r>
            <a:r>
              <a:rPr lang="vi-VN" sz="2400" dirty="0" smtClean="0"/>
              <a:t> (n)</a:t>
            </a:r>
            <a:r>
              <a:rPr lang="en-US" sz="2400" dirty="0" smtClean="0"/>
              <a:t>;</a:t>
            </a:r>
          </a:p>
          <a:p>
            <a:pPr marL="80963" indent="0" algn="just">
              <a:buNone/>
            </a:pPr>
            <a:r>
              <a:rPr lang="en-US" sz="2400" dirty="0" smtClean="0"/>
              <a:t>- </a:t>
            </a:r>
            <a:r>
              <a:rPr lang="vi-VN" sz="2400" dirty="0" smtClean="0"/>
              <a:t>03 </a:t>
            </a:r>
            <a:r>
              <a:rPr lang="en-US" sz="2400" dirty="0" smtClean="0"/>
              <a:t>wells monitoring the </a:t>
            </a:r>
            <a:r>
              <a:rPr lang="en-US" sz="2400" dirty="0" err="1" smtClean="0"/>
              <a:t>Triats</a:t>
            </a:r>
            <a:r>
              <a:rPr lang="vi-VN" sz="2400" dirty="0" smtClean="0"/>
              <a:t> </a:t>
            </a:r>
            <a:r>
              <a:rPr lang="en-US" sz="2400" dirty="0" smtClean="0"/>
              <a:t>aquifer</a:t>
            </a:r>
            <a:r>
              <a:rPr lang="vi-VN" sz="2400" dirty="0" smtClean="0"/>
              <a:t>(t)</a:t>
            </a:r>
            <a:r>
              <a:rPr lang="en-US" sz="2400" dirty="0" smtClean="0"/>
              <a:t>;</a:t>
            </a:r>
          </a:p>
          <a:p>
            <a:pPr marL="80963" indent="0" algn="just">
              <a:buNone/>
            </a:pPr>
            <a:r>
              <a:rPr lang="en-US" sz="2400" dirty="0" smtClean="0"/>
              <a:t>- </a:t>
            </a:r>
            <a:r>
              <a:rPr lang="vi-VN" sz="2400" dirty="0" smtClean="0"/>
              <a:t>02 </a:t>
            </a:r>
            <a:r>
              <a:rPr lang="en-US" sz="2400" dirty="0" smtClean="0"/>
              <a:t>wells monitoring the </a:t>
            </a:r>
            <a:r>
              <a:rPr lang="en-US" sz="2400" dirty="0" err="1" smtClean="0"/>
              <a:t>Cacbon</a:t>
            </a:r>
            <a:r>
              <a:rPr lang="en-US" sz="2400" dirty="0" smtClean="0"/>
              <a:t> - </a:t>
            </a:r>
            <a:r>
              <a:rPr lang="en-US" sz="2400" dirty="0" err="1" smtClean="0"/>
              <a:t>Pecmi</a:t>
            </a:r>
            <a:r>
              <a:rPr lang="vi-VN" sz="2400" dirty="0" smtClean="0"/>
              <a:t> </a:t>
            </a:r>
            <a:r>
              <a:rPr lang="en-US" sz="2400" dirty="0" smtClean="0"/>
              <a:t>aquifer </a:t>
            </a:r>
            <a:r>
              <a:rPr lang="vi-VN" sz="2400" dirty="0" smtClean="0"/>
              <a:t>(c-p)</a:t>
            </a:r>
            <a:r>
              <a:rPr lang="en-US" sz="2400" dirty="0" smtClean="0"/>
              <a:t>;</a:t>
            </a:r>
          </a:p>
          <a:p>
            <a:pPr marL="80963" indent="0" algn="just">
              <a:buNone/>
            </a:pPr>
            <a:r>
              <a:rPr lang="en-US" sz="2400" dirty="0" smtClean="0"/>
              <a:t>- </a:t>
            </a:r>
            <a:r>
              <a:rPr lang="vi-VN" sz="2400" dirty="0" smtClean="0"/>
              <a:t>01 </a:t>
            </a:r>
            <a:r>
              <a:rPr lang="en-US" sz="2400" dirty="0" smtClean="0"/>
              <a:t>wells monitoring the </a:t>
            </a:r>
            <a:r>
              <a:rPr lang="en-US" sz="2400" dirty="0" err="1" smtClean="0"/>
              <a:t>Ocdovic</a:t>
            </a:r>
            <a:r>
              <a:rPr lang="en-US" sz="2400" dirty="0" smtClean="0"/>
              <a:t> - </a:t>
            </a:r>
            <a:r>
              <a:rPr lang="en-US" sz="2400" dirty="0" err="1" smtClean="0"/>
              <a:t>Silur</a:t>
            </a:r>
            <a:r>
              <a:rPr lang="vi-VN" sz="2400" dirty="0" smtClean="0"/>
              <a:t> </a:t>
            </a:r>
            <a:r>
              <a:rPr lang="en-US" sz="2400" dirty="0" smtClean="0"/>
              <a:t>aquifer </a:t>
            </a:r>
            <a:r>
              <a:rPr lang="vi-VN" sz="2400" dirty="0" smtClean="0"/>
              <a:t>(o-s).</a:t>
            </a:r>
            <a:endParaRPr lang="en-US" sz="2400" dirty="0" smtClean="0"/>
          </a:p>
          <a:p>
            <a:pPr marL="80963" indent="0" algn="just" eaLnBrk="1" hangingPunct="1">
              <a:buFont typeface="Arial" charset="0"/>
              <a:buNone/>
            </a:pPr>
            <a:r>
              <a:rPr lang="en-US" sz="2400" dirty="0" smtClean="0"/>
              <a:t>- There are 10 surface water monitoring constructions to identify the ground-surface water relation;</a:t>
            </a:r>
          </a:p>
          <a:p>
            <a:pPr marL="80963" indent="0" algn="just" eaLnBrk="1" hangingPunct="1">
              <a:buFont typeface="Arial" charset="0"/>
              <a:buNone/>
            </a:pPr>
            <a:endParaRPr lang="en-US" sz="2400" dirty="0" smtClean="0"/>
          </a:p>
        </p:txBody>
      </p:sp>
      <p:pic>
        <p:nvPicPr>
          <p:cNvPr id="3075" name="Picture 5"/>
          <p:cNvPicPr>
            <a:picLocks noChangeAspect="1" noChangeArrowheads="1"/>
          </p:cNvPicPr>
          <p:nvPr/>
        </p:nvPicPr>
        <p:blipFill>
          <a:blip r:embed="rId2"/>
          <a:srcRect l="28978" t="16267" r="27509" b="12500"/>
          <a:stretch>
            <a:fillRect/>
          </a:stretch>
        </p:blipFill>
        <p:spPr bwMode="auto">
          <a:xfrm>
            <a:off x="5768758" y="687340"/>
            <a:ext cx="6224588" cy="5729288"/>
          </a:xfrm>
          <a:prstGeom prst="rect">
            <a:avLst/>
          </a:prstGeom>
          <a:noFill/>
          <a:ln w="317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08288"/>
            <a:ext cx="12192000" cy="4539704"/>
          </a:xfrm>
          <a:prstGeom prst="rect">
            <a:avLst/>
          </a:prstGeom>
        </p:spPr>
        <p:txBody>
          <a:bodyPr wrap="square">
            <a:spAutoFit/>
          </a:bodyPr>
          <a:lstStyle/>
          <a:p>
            <a:pPr>
              <a:spcBef>
                <a:spcPts val="600"/>
              </a:spcBef>
              <a:spcAft>
                <a:spcPts val="600"/>
              </a:spcAft>
            </a:pPr>
            <a:r>
              <a:rPr lang="en-US" altLang="ko-KR" sz="2800" b="1" u="sng" dirty="0" smtClean="0">
                <a:latin typeface="Arial" charset="0"/>
                <a:ea typeface="맑은 고딕" pitchFamily="50" charset="-127"/>
                <a:cs typeface="Arial" charset="0"/>
              </a:rPr>
              <a:t>Content:</a:t>
            </a:r>
          </a:p>
          <a:p>
            <a:pPr marL="457200" indent="-457200">
              <a:spcBef>
                <a:spcPts val="600"/>
              </a:spcBef>
              <a:spcAft>
                <a:spcPts val="600"/>
              </a:spcAft>
              <a:buAutoNum type="arabicPeriod"/>
            </a:pPr>
            <a:r>
              <a:rPr lang="en-US" altLang="ko-KR" sz="2800" b="1" dirty="0" smtClean="0">
                <a:latin typeface="Arial" charset="0"/>
                <a:ea typeface="맑은 고딕" pitchFamily="50" charset="-127"/>
                <a:cs typeface="Arial" charset="0"/>
              </a:rPr>
              <a:t>General Information of water resources in Vietnam</a:t>
            </a:r>
          </a:p>
          <a:p>
            <a:pPr marL="457200" indent="-457200">
              <a:spcBef>
                <a:spcPts val="600"/>
              </a:spcBef>
              <a:spcAft>
                <a:spcPts val="600"/>
              </a:spcAft>
              <a:buAutoNum type="arabicPeriod"/>
            </a:pPr>
            <a:endParaRPr lang="en-US" altLang="ko-KR" sz="2800" b="1" dirty="0" smtClean="0">
              <a:latin typeface="Arial" charset="0"/>
              <a:ea typeface="맑은 고딕" pitchFamily="50" charset="-127"/>
              <a:cs typeface="Arial" charset="0"/>
            </a:endParaRPr>
          </a:p>
          <a:p>
            <a:pPr marL="457200" indent="-457200">
              <a:spcBef>
                <a:spcPts val="600"/>
              </a:spcBef>
              <a:spcAft>
                <a:spcPts val="600"/>
              </a:spcAft>
              <a:buAutoNum type="arabicPeriod" startAt="2"/>
            </a:pPr>
            <a:r>
              <a:rPr lang="en-US" altLang="ko-KR" sz="2800" b="1" dirty="0" smtClean="0">
                <a:latin typeface="Arial" charset="0"/>
                <a:ea typeface="맑은 고딕" pitchFamily="50" charset="-127"/>
                <a:cs typeface="Arial" charset="0"/>
              </a:rPr>
              <a:t>Water resources legislation</a:t>
            </a:r>
          </a:p>
          <a:p>
            <a:pPr marL="457200" indent="-457200">
              <a:spcBef>
                <a:spcPts val="600"/>
              </a:spcBef>
              <a:spcAft>
                <a:spcPts val="600"/>
              </a:spcAft>
              <a:buAutoNum type="arabicPeriod" startAt="2"/>
            </a:pPr>
            <a:endParaRPr lang="en-US" altLang="ko-KR" sz="2800" b="1" dirty="0" smtClean="0">
              <a:latin typeface="Arial" charset="0"/>
              <a:ea typeface="맑은 고딕" pitchFamily="50" charset="-127"/>
              <a:cs typeface="Arial" charset="0"/>
            </a:endParaRPr>
          </a:p>
          <a:p>
            <a:pPr marL="457200" indent="-457200">
              <a:spcBef>
                <a:spcPts val="600"/>
              </a:spcBef>
              <a:spcAft>
                <a:spcPts val="600"/>
              </a:spcAft>
              <a:buAutoNum type="arabicPeriod" startAt="2"/>
            </a:pPr>
            <a:r>
              <a:rPr lang="en-US" altLang="ko-KR" sz="2800" b="1" dirty="0" smtClean="0">
                <a:latin typeface="Arial" charset="0"/>
                <a:ea typeface="맑은 고딕" pitchFamily="50" charset="-127"/>
                <a:cs typeface="Arial" charset="0"/>
              </a:rPr>
              <a:t>Water resources monitoring </a:t>
            </a:r>
            <a:endParaRPr lang="en-US" altLang="ko-KR" sz="2800" dirty="0" smtClean="0">
              <a:latin typeface="Arial" charset="0"/>
              <a:ea typeface="맑은 고딕" pitchFamily="50" charset="-127"/>
              <a:cs typeface="Arial" charset="0"/>
            </a:endParaRPr>
          </a:p>
          <a:p>
            <a:endParaRPr lang="en-US" altLang="ko-KR" sz="2200" dirty="0" smtClean="0">
              <a:latin typeface="Arial" charset="0"/>
              <a:ea typeface="맑은 고딕" pitchFamily="50" charset="-127"/>
              <a:cs typeface="Arial" charset="0"/>
            </a:endParaRPr>
          </a:p>
          <a:p>
            <a:endParaRPr lang="en-US" altLang="ko-KR" sz="2200" b="1" dirty="0" smtClean="0">
              <a:latin typeface="Arial" charset="0"/>
              <a:ea typeface="맑은 고딕" pitchFamily="50" charset="-127"/>
              <a:cs typeface="Arial" charset="0"/>
            </a:endParaRPr>
          </a:p>
          <a:p>
            <a:endParaRPr lang="en-US" sz="22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1" y="169865"/>
            <a:ext cx="6413500" cy="2973387"/>
          </a:xfrm>
        </p:spPr>
        <p:txBody>
          <a:bodyPr>
            <a:normAutofit fontScale="85000" lnSpcReduction="20000"/>
          </a:bodyPr>
          <a:lstStyle/>
          <a:p>
            <a:pPr marL="80963" indent="0" algn="just">
              <a:buNone/>
            </a:pPr>
            <a:r>
              <a:rPr lang="en-US" sz="2800" b="1" dirty="0" smtClean="0">
                <a:solidFill>
                  <a:schemeClr val="tx2"/>
                </a:solidFill>
              </a:rPr>
              <a:t>The groundwater monitoring system in the North Central Coast:</a:t>
            </a:r>
          </a:p>
          <a:p>
            <a:pPr marL="80963" indent="0" algn="just">
              <a:lnSpc>
                <a:spcPct val="110000"/>
              </a:lnSpc>
              <a:buNone/>
            </a:pPr>
            <a:r>
              <a:rPr lang="en-US" sz="2400" dirty="0" smtClean="0"/>
              <a:t>Within 46 constructions:</a:t>
            </a:r>
          </a:p>
          <a:p>
            <a:pPr marL="80963" indent="0" algn="just">
              <a:lnSpc>
                <a:spcPct val="110000"/>
              </a:lnSpc>
              <a:buNone/>
            </a:pPr>
            <a:r>
              <a:rPr lang="en-US" sz="2400" dirty="0" smtClean="0"/>
              <a:t>- 17</a:t>
            </a:r>
            <a:r>
              <a:rPr lang="vi-VN" sz="2400" dirty="0" smtClean="0"/>
              <a:t> </a:t>
            </a:r>
            <a:r>
              <a:rPr lang="en-US" sz="2400" dirty="0" smtClean="0"/>
              <a:t>constructions are monitoring the (</a:t>
            </a:r>
            <a:r>
              <a:rPr lang="en-US" sz="2400" dirty="0" err="1" smtClean="0"/>
              <a:t>qh</a:t>
            </a:r>
            <a:r>
              <a:rPr lang="en-US" sz="2400" dirty="0" smtClean="0"/>
              <a:t>) aquifer (11 wells in </a:t>
            </a:r>
            <a:r>
              <a:rPr lang="en-US" sz="2400" dirty="0" err="1" smtClean="0"/>
              <a:t>Thanh</a:t>
            </a:r>
            <a:r>
              <a:rPr lang="en-US" sz="2400" dirty="0" smtClean="0"/>
              <a:t> </a:t>
            </a:r>
            <a:r>
              <a:rPr lang="en-US" sz="2400" dirty="0" err="1" smtClean="0"/>
              <a:t>Hoa</a:t>
            </a:r>
            <a:r>
              <a:rPr lang="en-US" sz="2400" dirty="0" smtClean="0"/>
              <a:t> and 6 in Ha </a:t>
            </a:r>
            <a:r>
              <a:rPr lang="en-US" sz="2400" dirty="0" err="1" smtClean="0"/>
              <a:t>Tinh</a:t>
            </a:r>
            <a:r>
              <a:rPr lang="en-US" sz="2400" dirty="0" smtClean="0"/>
              <a:t>);</a:t>
            </a:r>
          </a:p>
          <a:p>
            <a:pPr marL="80963" indent="0" algn="just">
              <a:lnSpc>
                <a:spcPct val="110000"/>
              </a:lnSpc>
              <a:buNone/>
            </a:pPr>
            <a:r>
              <a:rPr lang="en-US" sz="2400" dirty="0" smtClean="0"/>
              <a:t>- 22</a:t>
            </a:r>
            <a:r>
              <a:rPr lang="vi-VN" sz="2400" dirty="0" smtClean="0"/>
              <a:t> </a:t>
            </a:r>
            <a:r>
              <a:rPr lang="en-US" sz="2400" dirty="0" smtClean="0"/>
              <a:t>constructions are monitoring the (</a:t>
            </a:r>
            <a:r>
              <a:rPr lang="en-US" sz="2400" dirty="0" err="1" smtClean="0"/>
              <a:t>qp</a:t>
            </a:r>
            <a:r>
              <a:rPr lang="en-US" sz="2400" dirty="0" smtClean="0"/>
              <a:t>) (14 cons. In </a:t>
            </a:r>
            <a:r>
              <a:rPr lang="en-US" sz="2400" dirty="0" err="1" smtClean="0"/>
              <a:t>Thanh</a:t>
            </a:r>
            <a:r>
              <a:rPr lang="en-US" sz="2400" dirty="0" smtClean="0"/>
              <a:t> </a:t>
            </a:r>
            <a:r>
              <a:rPr lang="en-US" sz="2400" dirty="0" err="1" smtClean="0"/>
              <a:t>Hoa</a:t>
            </a:r>
            <a:r>
              <a:rPr lang="en-US" sz="2400" dirty="0" smtClean="0"/>
              <a:t> , 8  in  Ha </a:t>
            </a:r>
            <a:r>
              <a:rPr lang="en-US" sz="2400" dirty="0" err="1" smtClean="0"/>
              <a:t>Tinh</a:t>
            </a:r>
            <a:r>
              <a:rPr lang="en-US" sz="2400" dirty="0" smtClean="0"/>
              <a:t>);</a:t>
            </a:r>
          </a:p>
          <a:p>
            <a:pPr marL="80963" indent="0" algn="just">
              <a:lnSpc>
                <a:spcPct val="110000"/>
              </a:lnSpc>
              <a:buNone/>
            </a:pPr>
            <a:r>
              <a:rPr lang="en-US" sz="2400" dirty="0" smtClean="0"/>
              <a:t>- </a:t>
            </a:r>
            <a:r>
              <a:rPr lang="vi-VN" sz="2400" dirty="0" smtClean="0"/>
              <a:t>0</a:t>
            </a:r>
            <a:r>
              <a:rPr lang="en-US" sz="2400" dirty="0" smtClean="0"/>
              <a:t>7</a:t>
            </a:r>
            <a:r>
              <a:rPr lang="vi-VN" sz="2400" dirty="0" smtClean="0"/>
              <a:t> </a:t>
            </a:r>
            <a:r>
              <a:rPr lang="en-US" sz="2400" dirty="0" smtClean="0"/>
              <a:t>constructions are monitoring  the (</a:t>
            </a:r>
            <a:r>
              <a:rPr lang="vi-VN" sz="2400" dirty="0" smtClean="0"/>
              <a:t>t</a:t>
            </a:r>
            <a:r>
              <a:rPr lang="en-US" sz="2400" dirty="0" smtClean="0"/>
              <a:t>) aquifer  (located in Ha </a:t>
            </a:r>
            <a:r>
              <a:rPr lang="en-US" sz="2400" dirty="0" err="1" smtClean="0"/>
              <a:t>Tinh</a:t>
            </a:r>
            <a:r>
              <a:rPr lang="en-US" sz="2400" dirty="0" smtClean="0"/>
              <a:t> province);</a:t>
            </a:r>
          </a:p>
          <a:p>
            <a:pPr marL="80963" indent="0" algn="just" eaLnBrk="1" hangingPunct="1">
              <a:buFont typeface="Arial" charset="0"/>
              <a:buNone/>
            </a:pPr>
            <a:endParaRPr lang="en-US" sz="2400" dirty="0" smtClean="0">
              <a:latin typeface="Arial" charset="0"/>
              <a:cs typeface="Arial" charset="0"/>
            </a:endParaRPr>
          </a:p>
          <a:p>
            <a:pPr marL="80963" indent="0" algn="just" eaLnBrk="1" hangingPunct="1">
              <a:buFont typeface="Arial" charset="0"/>
              <a:buNone/>
            </a:pPr>
            <a:endParaRPr lang="en-US" sz="2400" dirty="0" smtClean="0">
              <a:latin typeface="Arial" charset="0"/>
              <a:cs typeface="Arial" charset="0"/>
            </a:endParaRPr>
          </a:p>
        </p:txBody>
      </p:sp>
      <p:pic>
        <p:nvPicPr>
          <p:cNvPr id="4099" name="Picture 1" descr="C:\Users\manh\AppData\Local\Temp\msohtmlclip1\01\clip_image001.jpg"/>
          <p:cNvPicPr>
            <a:picLocks noChangeAspect="1" noChangeArrowheads="1"/>
          </p:cNvPicPr>
          <p:nvPr/>
        </p:nvPicPr>
        <p:blipFill>
          <a:blip r:embed="rId2"/>
          <a:srcRect l="38795" t="25087" r="24062" b="21318"/>
          <a:stretch>
            <a:fillRect/>
          </a:stretch>
        </p:blipFill>
        <p:spPr bwMode="auto">
          <a:xfrm>
            <a:off x="7266268" y="525463"/>
            <a:ext cx="4722813" cy="4838700"/>
          </a:xfrm>
          <a:prstGeom prst="rect">
            <a:avLst/>
          </a:prstGeom>
          <a:noFill/>
          <a:ln w="3175">
            <a:solidFill>
              <a:srgbClr val="000000"/>
            </a:solidFill>
            <a:miter lim="800000"/>
            <a:headEnd/>
            <a:tailEnd/>
          </a:ln>
        </p:spPr>
      </p:pic>
      <p:pic>
        <p:nvPicPr>
          <p:cNvPr id="4100" name="Picture 10" descr="C:\Users\manh\AppData\Local\Temp\msohtmlclip1\01\clip_image001.jpg"/>
          <p:cNvPicPr>
            <a:picLocks noChangeAspect="1" noChangeArrowheads="1"/>
          </p:cNvPicPr>
          <p:nvPr/>
        </p:nvPicPr>
        <p:blipFill>
          <a:blip r:embed="rId3"/>
          <a:srcRect l="25977" t="39011" r="30704" b="36519"/>
          <a:stretch>
            <a:fillRect/>
          </a:stretch>
        </p:blipFill>
        <p:spPr bwMode="auto">
          <a:xfrm>
            <a:off x="188913" y="3012471"/>
            <a:ext cx="4608512" cy="3703635"/>
          </a:xfrm>
          <a:prstGeom prst="rect">
            <a:avLst/>
          </a:prstGeom>
          <a:noFill/>
          <a:ln w="3175">
            <a:solidFill>
              <a:srgbClr val="000000"/>
            </a:solidFill>
            <a:miter lim="800000"/>
            <a:headEnd/>
            <a:tailEnd/>
          </a:ln>
        </p:spPr>
      </p:pic>
      <p:sp>
        <p:nvSpPr>
          <p:cNvPr id="2" name="Up Arrow Callout 1"/>
          <p:cNvSpPr/>
          <p:nvPr/>
        </p:nvSpPr>
        <p:spPr>
          <a:xfrm>
            <a:off x="8043476" y="5414965"/>
            <a:ext cx="3432175" cy="727075"/>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t>Locations of GWM cons. In </a:t>
            </a:r>
            <a:r>
              <a:rPr lang="en-US" dirty="0" err="1" smtClean="0"/>
              <a:t>Thanh</a:t>
            </a:r>
            <a:r>
              <a:rPr lang="en-US" dirty="0" smtClean="0"/>
              <a:t> </a:t>
            </a:r>
            <a:r>
              <a:rPr lang="en-US" dirty="0" err="1" smtClean="0"/>
              <a:t>Hoa</a:t>
            </a:r>
            <a:endParaRPr lang="en-US" dirty="0"/>
          </a:p>
        </p:txBody>
      </p:sp>
      <p:sp>
        <p:nvSpPr>
          <p:cNvPr id="3" name="Left Arrow Callout 2"/>
          <p:cNvSpPr/>
          <p:nvPr/>
        </p:nvSpPr>
        <p:spPr>
          <a:xfrm>
            <a:off x="4813190" y="3736415"/>
            <a:ext cx="1776796" cy="2711670"/>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t>Locations of GWM cons. in Ha </a:t>
            </a:r>
            <a:r>
              <a:rPr lang="en-US" dirty="0" err="1" smtClean="0"/>
              <a:t>Tinh</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a:spLocks noGrp="1"/>
          </p:cNvSpPr>
          <p:nvPr>
            <p:ph idx="1"/>
          </p:nvPr>
        </p:nvSpPr>
        <p:spPr>
          <a:xfrm>
            <a:off x="1" y="169863"/>
            <a:ext cx="7345363" cy="4462462"/>
          </a:xfrm>
        </p:spPr>
        <p:txBody>
          <a:bodyPr>
            <a:normAutofit/>
          </a:bodyPr>
          <a:lstStyle/>
          <a:p>
            <a:pPr marL="80963" indent="0" algn="just">
              <a:lnSpc>
                <a:spcPct val="80000"/>
              </a:lnSpc>
              <a:buNone/>
            </a:pPr>
            <a:r>
              <a:rPr lang="en-US" sz="2400" b="1" dirty="0" smtClean="0">
                <a:latin typeface="Times New Roman" pitchFamily="18" charset="0"/>
                <a:cs typeface="Times New Roman" pitchFamily="18" charset="0"/>
              </a:rPr>
              <a:t>The groundwater monitoring system in the Central Highlands:</a:t>
            </a:r>
          </a:p>
          <a:p>
            <a:pPr marL="80963" indent="0" algn="just">
              <a:lnSpc>
                <a:spcPct val="80000"/>
              </a:lnSpc>
              <a:buNone/>
            </a:pPr>
            <a:endParaRPr lang="en-US" sz="2400" b="1" dirty="0" smtClean="0">
              <a:solidFill>
                <a:schemeClr val="tx2"/>
              </a:solidFill>
              <a:latin typeface="Times New Roman" pitchFamily="18" charset="0"/>
              <a:cs typeface="Times New Roman" pitchFamily="18" charset="0"/>
            </a:endParaRPr>
          </a:p>
          <a:p>
            <a:pPr marL="80963" indent="0" algn="just">
              <a:lnSpc>
                <a:spcPct val="90000"/>
              </a:lnSpc>
              <a:buNone/>
            </a:pPr>
            <a:r>
              <a:rPr lang="en-US" sz="2200" dirty="0" smtClean="0">
                <a:latin typeface="Times New Roman" pitchFamily="18" charset="0"/>
                <a:cs typeface="Times New Roman" pitchFamily="18" charset="0"/>
              </a:rPr>
              <a:t>Within 205 constructions;</a:t>
            </a:r>
          </a:p>
          <a:p>
            <a:pPr marL="80963" indent="0" algn="just">
              <a:lnSpc>
                <a:spcPct val="90000"/>
              </a:lnSpc>
              <a:buNone/>
            </a:pPr>
            <a:r>
              <a:rPr lang="en-US" sz="2200" dirty="0" smtClean="0">
                <a:latin typeface="Times New Roman" pitchFamily="18" charset="0"/>
                <a:cs typeface="Times New Roman" pitchFamily="18" charset="0"/>
              </a:rPr>
              <a:t>- 16</a:t>
            </a:r>
            <a:r>
              <a:rPr lang="vi-VN" sz="22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constructions are monitoring the undivided Quaternary</a:t>
            </a:r>
            <a:r>
              <a:rPr lang="en-US" sz="24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 aquifer;</a:t>
            </a:r>
          </a:p>
          <a:p>
            <a:pPr marL="80963" indent="0" algn="just">
              <a:lnSpc>
                <a:spcPct val="90000"/>
              </a:lnSpc>
              <a:buNone/>
            </a:pPr>
            <a:r>
              <a:rPr lang="en-US" sz="2200" dirty="0" smtClean="0">
                <a:latin typeface="Times New Roman" pitchFamily="18" charset="0"/>
                <a:cs typeface="Times New Roman" pitchFamily="18" charset="0"/>
              </a:rPr>
              <a:t>- 107</a:t>
            </a:r>
            <a:r>
              <a:rPr lang="vi-VN" sz="22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wells monitoring the </a:t>
            </a:r>
            <a:r>
              <a:rPr lang="en-US" sz="2200" dirty="0" err="1" smtClean="0">
                <a:latin typeface="Times New Roman" pitchFamily="18" charset="0"/>
                <a:cs typeface="Times New Roman" pitchFamily="18" charset="0"/>
              </a:rPr>
              <a:t>bazan</a:t>
            </a:r>
            <a:r>
              <a:rPr lang="en-US" sz="2200" dirty="0" smtClean="0">
                <a:latin typeface="Times New Roman" pitchFamily="18" charset="0"/>
                <a:cs typeface="Times New Roman" pitchFamily="18" charset="0"/>
              </a:rPr>
              <a:t>  aquifer (</a:t>
            </a:r>
            <a:r>
              <a:rPr lang="el-GR" sz="2200" dirty="0" smtClean="0">
                <a:latin typeface="Times New Roman" pitchFamily="18" charset="0"/>
                <a:cs typeface="Times New Roman" pitchFamily="18" charset="0"/>
              </a:rPr>
              <a:t>β</a:t>
            </a:r>
            <a:r>
              <a:rPr lang="en-US" sz="2200" dirty="0" smtClean="0">
                <a:latin typeface="Times New Roman" pitchFamily="18" charset="0"/>
                <a:cs typeface="Times New Roman" pitchFamily="18" charset="0"/>
              </a:rPr>
              <a:t>Q12, </a:t>
            </a:r>
            <a:r>
              <a:rPr lang="el-GR" sz="2200" dirty="0" smtClean="0">
                <a:latin typeface="Times New Roman" pitchFamily="18" charset="0"/>
                <a:cs typeface="Times New Roman" pitchFamily="18" charset="0"/>
              </a:rPr>
              <a:t>β</a:t>
            </a:r>
            <a:r>
              <a:rPr lang="en-US" sz="2200" dirty="0" smtClean="0">
                <a:latin typeface="Times New Roman" pitchFamily="18" charset="0"/>
                <a:cs typeface="Times New Roman" pitchFamily="18" charset="0"/>
              </a:rPr>
              <a:t>N2-Q1);</a:t>
            </a:r>
          </a:p>
          <a:p>
            <a:pPr marL="80963" indent="0" algn="just">
              <a:lnSpc>
                <a:spcPct val="90000"/>
              </a:lnSpc>
              <a:buNone/>
            </a:pPr>
            <a:r>
              <a:rPr lang="en-US" sz="2200" dirty="0" smtClean="0">
                <a:latin typeface="Times New Roman" pitchFamily="18" charset="0"/>
                <a:cs typeface="Times New Roman" pitchFamily="18" charset="0"/>
              </a:rPr>
              <a:t>- 20</a:t>
            </a:r>
            <a:r>
              <a:rPr lang="vi-VN" sz="22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wells monitoring the </a:t>
            </a:r>
            <a:r>
              <a:rPr lang="en-US" sz="2200" dirty="0" err="1" smtClean="0">
                <a:latin typeface="Times New Roman" pitchFamily="18" charset="0"/>
                <a:cs typeface="Times New Roman" pitchFamily="18" charset="0"/>
              </a:rPr>
              <a:t>Neogen</a:t>
            </a:r>
            <a:r>
              <a:rPr lang="en-US" sz="2200" dirty="0" smtClean="0">
                <a:latin typeface="Times New Roman" pitchFamily="18" charset="0"/>
                <a:cs typeface="Times New Roman" pitchFamily="18" charset="0"/>
              </a:rPr>
              <a:t> aquifer;</a:t>
            </a:r>
          </a:p>
          <a:p>
            <a:pPr marL="80963" indent="0" algn="just">
              <a:lnSpc>
                <a:spcPct val="90000"/>
              </a:lnSpc>
              <a:buNone/>
            </a:pPr>
            <a:r>
              <a:rPr lang="en-US" sz="2200" dirty="0" smtClean="0">
                <a:latin typeface="Times New Roman" pitchFamily="18" charset="0"/>
                <a:cs typeface="Times New Roman" pitchFamily="18" charset="0"/>
              </a:rPr>
              <a:t>- 14</a:t>
            </a:r>
            <a:r>
              <a:rPr lang="vi-VN" sz="22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wells monitoring the Jura aquifer;</a:t>
            </a:r>
          </a:p>
          <a:p>
            <a:pPr marL="80963" indent="0" algn="just">
              <a:lnSpc>
                <a:spcPct val="90000"/>
              </a:lnSpc>
              <a:buNone/>
            </a:pPr>
            <a:r>
              <a:rPr lang="en-US" sz="2200" dirty="0" smtClean="0">
                <a:latin typeface="Times New Roman" pitchFamily="18" charset="0"/>
                <a:cs typeface="Times New Roman" pitchFamily="18" charset="0"/>
              </a:rPr>
              <a:t>- 06 wells monitoring </a:t>
            </a:r>
            <a:r>
              <a:rPr lang="en-US" sz="2200" dirty="0" err="1" smtClean="0">
                <a:latin typeface="Times New Roman" pitchFamily="18" charset="0"/>
                <a:cs typeface="Times New Roman" pitchFamily="18" charset="0"/>
              </a:rPr>
              <a:t>Arkei</a:t>
            </a:r>
            <a:r>
              <a:rPr lang="en-US" sz="2200" dirty="0" smtClean="0">
                <a:latin typeface="Times New Roman" pitchFamily="18" charset="0"/>
                <a:cs typeface="Times New Roman" pitchFamily="18" charset="0"/>
              </a:rPr>
              <a:t> aquifer;</a:t>
            </a:r>
          </a:p>
          <a:p>
            <a:pPr marL="80963" indent="0" algn="just">
              <a:lnSpc>
                <a:spcPct val="90000"/>
              </a:lnSpc>
              <a:buNone/>
            </a:pPr>
            <a:r>
              <a:rPr lang="en-US" sz="2200" dirty="0" smtClean="0">
                <a:latin typeface="Times New Roman" pitchFamily="18" charset="0"/>
                <a:cs typeface="Times New Roman" pitchFamily="18" charset="0"/>
              </a:rPr>
              <a:t>- Installing 19 surface water monitoring constructions to identify the ground-surface water relation;;</a:t>
            </a:r>
          </a:p>
          <a:p>
            <a:pPr marL="80963" indent="0" algn="just" eaLnBrk="1" hangingPunct="1">
              <a:buFont typeface="Arial" charset="0"/>
              <a:buNone/>
            </a:pPr>
            <a:endParaRPr lang="en-US" sz="2400" dirty="0" smtClean="0">
              <a:latin typeface="Times New Roman" pitchFamily="18" charset="0"/>
              <a:cs typeface="Times New Roman" pitchFamily="18" charset="0"/>
            </a:endParaRPr>
          </a:p>
          <a:p>
            <a:pPr marL="80963" indent="0" algn="just" eaLnBrk="1" hangingPunct="1">
              <a:buFont typeface="Arial" charset="0"/>
              <a:buNone/>
            </a:pPr>
            <a:endParaRPr lang="en-US" sz="2400" dirty="0" smtClean="0">
              <a:latin typeface="Times New Roman" pitchFamily="18" charset="0"/>
              <a:cs typeface="Times New Roman" pitchFamily="18" charset="0"/>
            </a:endParaRPr>
          </a:p>
          <a:p>
            <a:pPr marL="80963" indent="0" algn="just" eaLnBrk="1" hangingPunct="1">
              <a:buFont typeface="Arial" charset="0"/>
              <a:buNone/>
            </a:pPr>
            <a:endParaRPr lang="en-US" sz="2400" dirty="0" smtClean="0">
              <a:latin typeface="Times New Roman" pitchFamily="18" charset="0"/>
              <a:cs typeface="Times New Roman" pitchFamily="18" charset="0"/>
            </a:endParaRPr>
          </a:p>
        </p:txBody>
      </p:sp>
      <p:pic>
        <p:nvPicPr>
          <p:cNvPr id="5123" name="Picture 3" descr="Sodo_TN"/>
          <p:cNvPicPr>
            <a:picLocks noChangeAspect="1" noChangeArrowheads="1"/>
          </p:cNvPicPr>
          <p:nvPr/>
        </p:nvPicPr>
        <p:blipFill>
          <a:blip r:embed="rId2"/>
          <a:srcRect l="12038" t="7315" r="9067" b="6548"/>
          <a:stretch>
            <a:fillRect/>
          </a:stretch>
        </p:blipFill>
        <p:spPr bwMode="auto">
          <a:xfrm>
            <a:off x="7527926" y="155575"/>
            <a:ext cx="4081463" cy="6561138"/>
          </a:xfrm>
          <a:prstGeom prst="rect">
            <a:avLst/>
          </a:prstGeom>
          <a:noFill/>
          <a:ln w="6350">
            <a:solidFill>
              <a:srgbClr val="000000"/>
            </a:solid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1"/>
          </p:nvPr>
        </p:nvSpPr>
        <p:spPr>
          <a:xfrm>
            <a:off x="0" y="169865"/>
            <a:ext cx="6324600" cy="3152775"/>
          </a:xfrm>
        </p:spPr>
        <p:txBody>
          <a:bodyPr/>
          <a:lstStyle/>
          <a:p>
            <a:pPr marL="80963" indent="0" algn="just">
              <a:buNone/>
            </a:pPr>
            <a:r>
              <a:rPr lang="en-US" sz="2400" b="1" dirty="0" smtClean="0"/>
              <a:t>The groundwater monitoring system in the South Central Coast:</a:t>
            </a:r>
          </a:p>
          <a:p>
            <a:pPr marL="80963" indent="0" algn="just">
              <a:buNone/>
            </a:pPr>
            <a:endParaRPr lang="en-US" sz="2400" b="1" dirty="0" smtClean="0">
              <a:solidFill>
                <a:schemeClr val="tx2"/>
              </a:solidFill>
            </a:endParaRPr>
          </a:p>
          <a:p>
            <a:pPr marL="80963" indent="0" algn="just">
              <a:lnSpc>
                <a:spcPct val="90000"/>
              </a:lnSpc>
              <a:buNone/>
            </a:pPr>
            <a:r>
              <a:rPr lang="en-US" sz="2200" dirty="0" smtClean="0"/>
              <a:t>Within 46 constructions;</a:t>
            </a:r>
          </a:p>
          <a:p>
            <a:pPr marL="80963" indent="0" algn="just">
              <a:lnSpc>
                <a:spcPct val="90000"/>
              </a:lnSpc>
              <a:buNone/>
            </a:pPr>
            <a:r>
              <a:rPr lang="en-US" sz="2200" dirty="0" smtClean="0"/>
              <a:t>- 25</a:t>
            </a:r>
            <a:r>
              <a:rPr lang="vi-VN" sz="2200" dirty="0" smtClean="0"/>
              <a:t> </a:t>
            </a:r>
            <a:r>
              <a:rPr lang="en-US" sz="2200" dirty="0" smtClean="0"/>
              <a:t>wells monitoring the </a:t>
            </a:r>
            <a:r>
              <a:rPr lang="en-US" sz="2200" dirty="0" err="1" smtClean="0"/>
              <a:t>qh</a:t>
            </a:r>
            <a:r>
              <a:rPr lang="en-US" sz="2200" dirty="0" smtClean="0"/>
              <a:t> aquifer;</a:t>
            </a:r>
          </a:p>
          <a:p>
            <a:pPr marL="80963" indent="0" algn="just">
              <a:lnSpc>
                <a:spcPct val="90000"/>
              </a:lnSpc>
              <a:buNone/>
            </a:pPr>
            <a:r>
              <a:rPr lang="en-US" sz="2200" dirty="0" smtClean="0"/>
              <a:t>- 16</a:t>
            </a:r>
            <a:r>
              <a:rPr lang="vi-VN" sz="2200" dirty="0" smtClean="0"/>
              <a:t> </a:t>
            </a:r>
            <a:r>
              <a:rPr lang="en-US" sz="2200" dirty="0" smtClean="0"/>
              <a:t>wells monitoring the </a:t>
            </a:r>
            <a:r>
              <a:rPr lang="en-US" sz="2200" dirty="0" err="1" smtClean="0"/>
              <a:t>qp</a:t>
            </a:r>
            <a:r>
              <a:rPr lang="en-US" sz="2200" dirty="0" smtClean="0"/>
              <a:t> aquifer</a:t>
            </a:r>
          </a:p>
          <a:p>
            <a:pPr marL="80963" indent="0" algn="just">
              <a:lnSpc>
                <a:spcPct val="90000"/>
              </a:lnSpc>
              <a:buNone/>
            </a:pPr>
            <a:r>
              <a:rPr lang="en-US" sz="2200" dirty="0" smtClean="0"/>
              <a:t>- 05</a:t>
            </a:r>
            <a:r>
              <a:rPr lang="vi-VN" sz="2200" dirty="0" smtClean="0"/>
              <a:t> </a:t>
            </a:r>
            <a:r>
              <a:rPr lang="en-US" sz="2200" dirty="0" smtClean="0"/>
              <a:t>wells monitoring the </a:t>
            </a:r>
            <a:r>
              <a:rPr lang="en-US" sz="2200" dirty="0" err="1" smtClean="0"/>
              <a:t>Neogen</a:t>
            </a:r>
            <a:r>
              <a:rPr lang="en-US" sz="2200" dirty="0" smtClean="0"/>
              <a:t> aquifer;</a:t>
            </a:r>
          </a:p>
          <a:p>
            <a:pPr marL="80963" indent="0" algn="just" eaLnBrk="1" hangingPunct="1">
              <a:buFont typeface="Arial" charset="0"/>
              <a:buNone/>
            </a:pPr>
            <a:endParaRPr lang="en-US" sz="2400" dirty="0" smtClean="0">
              <a:latin typeface="Arial" charset="0"/>
              <a:cs typeface="Arial" charset="0"/>
            </a:endParaRPr>
          </a:p>
          <a:p>
            <a:pPr marL="80963" indent="0" algn="just" eaLnBrk="1" hangingPunct="1">
              <a:buFont typeface="Arial" charset="0"/>
              <a:buNone/>
            </a:pPr>
            <a:endParaRPr lang="en-US" sz="2400" dirty="0" smtClean="0">
              <a:latin typeface="Arial" charset="0"/>
              <a:cs typeface="Arial" charset="0"/>
            </a:endParaRPr>
          </a:p>
          <a:p>
            <a:pPr marL="80963" indent="0" algn="just" eaLnBrk="1" hangingPunct="1">
              <a:buFont typeface="Arial" charset="0"/>
              <a:buNone/>
            </a:pPr>
            <a:endParaRPr lang="en-US" sz="2400" dirty="0" smtClean="0">
              <a:latin typeface="Arial" charset="0"/>
              <a:cs typeface="Arial" charset="0"/>
            </a:endParaRPr>
          </a:p>
        </p:txBody>
      </p:sp>
      <p:pic>
        <p:nvPicPr>
          <p:cNvPr id="6147" name="Picture 2"/>
          <p:cNvPicPr>
            <a:picLocks noChangeAspect="1" noChangeArrowheads="1"/>
          </p:cNvPicPr>
          <p:nvPr/>
        </p:nvPicPr>
        <p:blipFill>
          <a:blip r:embed="rId2"/>
          <a:srcRect l="21902" t="18959" r="37688" b="8958"/>
          <a:stretch>
            <a:fillRect/>
          </a:stretch>
        </p:blipFill>
        <p:spPr bwMode="auto">
          <a:xfrm>
            <a:off x="5608639" y="593725"/>
            <a:ext cx="5913437" cy="5930900"/>
          </a:xfrm>
          <a:prstGeom prst="rect">
            <a:avLst/>
          </a:prstGeom>
          <a:noFill/>
          <a:ln w="317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a:xfrm>
            <a:off x="1" y="169865"/>
            <a:ext cx="6278563" cy="4371975"/>
          </a:xfrm>
        </p:spPr>
        <p:txBody>
          <a:bodyPr>
            <a:normAutofit/>
          </a:bodyPr>
          <a:lstStyle/>
          <a:p>
            <a:pPr marL="80963" indent="0" algn="just">
              <a:buNone/>
            </a:pPr>
            <a:r>
              <a:rPr lang="en-US" sz="2400" b="1" dirty="0" smtClean="0"/>
              <a:t>The groundwater monitoring system in the South</a:t>
            </a:r>
          </a:p>
          <a:p>
            <a:pPr marL="80963" indent="0" algn="just">
              <a:buNone/>
            </a:pPr>
            <a:r>
              <a:rPr lang="en-US" sz="2200" dirty="0" smtClean="0"/>
              <a:t>Within 208 constructions;</a:t>
            </a:r>
          </a:p>
          <a:p>
            <a:pPr marL="80963" indent="0" algn="just">
              <a:buNone/>
            </a:pPr>
            <a:r>
              <a:rPr lang="en-US" sz="2200" dirty="0" smtClean="0"/>
              <a:t>- 23</a:t>
            </a:r>
            <a:r>
              <a:rPr lang="vi-VN" sz="2200" dirty="0" smtClean="0"/>
              <a:t> </a:t>
            </a:r>
            <a:r>
              <a:rPr lang="en-US" sz="2200" dirty="0" smtClean="0"/>
              <a:t>wells monitoring the </a:t>
            </a:r>
            <a:r>
              <a:rPr lang="en-US" sz="2200" dirty="0" err="1" smtClean="0"/>
              <a:t>qh</a:t>
            </a:r>
            <a:r>
              <a:rPr lang="en-US" sz="2200" dirty="0" smtClean="0"/>
              <a:t> aquifer;</a:t>
            </a:r>
          </a:p>
          <a:p>
            <a:pPr marL="80963" indent="0" algn="just">
              <a:buNone/>
            </a:pPr>
            <a:r>
              <a:rPr lang="en-US" sz="2200" dirty="0" smtClean="0"/>
              <a:t>- 96</a:t>
            </a:r>
            <a:r>
              <a:rPr lang="vi-VN" sz="2200" dirty="0" smtClean="0"/>
              <a:t> </a:t>
            </a:r>
            <a:r>
              <a:rPr lang="en-US" sz="2200" dirty="0" smtClean="0"/>
              <a:t>wells monitoring the </a:t>
            </a:r>
            <a:r>
              <a:rPr lang="en-US" sz="2200" dirty="0" err="1" smtClean="0"/>
              <a:t>qp</a:t>
            </a:r>
            <a:r>
              <a:rPr lang="en-US" sz="2200" dirty="0" smtClean="0"/>
              <a:t> aquifer;</a:t>
            </a:r>
          </a:p>
          <a:p>
            <a:pPr marL="80963" indent="0" algn="just">
              <a:buNone/>
            </a:pPr>
            <a:r>
              <a:rPr lang="en-US" sz="2200" dirty="0" smtClean="0"/>
              <a:t>- 10</a:t>
            </a:r>
            <a:r>
              <a:rPr lang="vi-VN" sz="2200" dirty="0" smtClean="0"/>
              <a:t> </a:t>
            </a:r>
            <a:r>
              <a:rPr lang="en-US" sz="2200" dirty="0" smtClean="0"/>
              <a:t>wells monitoring the </a:t>
            </a:r>
            <a:r>
              <a:rPr lang="en-US" sz="2200" dirty="0" err="1" smtClean="0"/>
              <a:t>bazan</a:t>
            </a:r>
            <a:r>
              <a:rPr lang="en-US" sz="2200" dirty="0" smtClean="0"/>
              <a:t> aquifer(</a:t>
            </a:r>
            <a:r>
              <a:rPr lang="el-GR" sz="2200" dirty="0" smtClean="0"/>
              <a:t>β</a:t>
            </a:r>
            <a:r>
              <a:rPr lang="en-US" sz="2200" dirty="0" smtClean="0"/>
              <a:t>Q12, </a:t>
            </a:r>
            <a:r>
              <a:rPr lang="el-GR" sz="2200" dirty="0" smtClean="0"/>
              <a:t>β</a:t>
            </a:r>
            <a:r>
              <a:rPr lang="en-US" sz="2200" dirty="0" smtClean="0"/>
              <a:t>N2-Q1);</a:t>
            </a:r>
          </a:p>
          <a:p>
            <a:pPr marL="80963" indent="0" algn="just">
              <a:buNone/>
            </a:pPr>
            <a:r>
              <a:rPr lang="en-US" sz="2200" dirty="0" smtClean="0"/>
              <a:t>- 78</a:t>
            </a:r>
            <a:r>
              <a:rPr lang="vi-VN" sz="2200" dirty="0" smtClean="0"/>
              <a:t> </a:t>
            </a:r>
            <a:r>
              <a:rPr lang="en-US" sz="2200" dirty="0" smtClean="0"/>
              <a:t>wells monitoring the </a:t>
            </a:r>
            <a:r>
              <a:rPr lang="en-US" sz="2200" dirty="0" err="1" smtClean="0"/>
              <a:t>Neogen</a:t>
            </a:r>
            <a:r>
              <a:rPr lang="en-US" sz="2200" dirty="0" smtClean="0"/>
              <a:t> aquifer;</a:t>
            </a:r>
          </a:p>
          <a:p>
            <a:pPr marL="80963" indent="0" algn="just">
              <a:buNone/>
            </a:pPr>
            <a:r>
              <a:rPr lang="en-US" sz="2200" dirty="0" smtClean="0"/>
              <a:t>- 02 wells monitoring the </a:t>
            </a:r>
            <a:r>
              <a:rPr lang="en-US" sz="2200" dirty="0" err="1" smtClean="0"/>
              <a:t>Mesozoi</a:t>
            </a:r>
            <a:r>
              <a:rPr lang="en-US" sz="2200" dirty="0" smtClean="0"/>
              <a:t> aquifer;</a:t>
            </a:r>
          </a:p>
          <a:p>
            <a:pPr marL="80963" indent="0" algn="just">
              <a:buNone/>
            </a:pPr>
            <a:r>
              <a:rPr lang="en-US" sz="2200" dirty="0" smtClean="0"/>
              <a:t>- 11 surface water monitoring constructions to identify the ground-surface water relation</a:t>
            </a:r>
          </a:p>
          <a:p>
            <a:pPr marL="80963" indent="0" algn="just" eaLnBrk="1" hangingPunct="1">
              <a:buFont typeface="Arial" charset="0"/>
              <a:buNone/>
            </a:pPr>
            <a:endParaRPr lang="en-US" sz="2400" dirty="0" smtClean="0">
              <a:latin typeface="Arial" charset="0"/>
              <a:cs typeface="Arial" charset="0"/>
            </a:endParaRPr>
          </a:p>
          <a:p>
            <a:pPr marL="80963" indent="0" algn="just" eaLnBrk="1" hangingPunct="1">
              <a:buFont typeface="Arial" charset="0"/>
              <a:buNone/>
            </a:pPr>
            <a:endParaRPr lang="en-US" sz="2400" dirty="0" smtClean="0">
              <a:latin typeface="Arial" charset="0"/>
              <a:cs typeface="Arial" charset="0"/>
            </a:endParaRPr>
          </a:p>
          <a:p>
            <a:pPr marL="80963" indent="0" algn="just" eaLnBrk="1" hangingPunct="1">
              <a:buFont typeface="Arial" charset="0"/>
              <a:buNone/>
            </a:pPr>
            <a:endParaRPr lang="en-US" sz="2400" dirty="0" smtClean="0">
              <a:latin typeface="Arial" charset="0"/>
              <a:cs typeface="Arial" charset="0"/>
            </a:endParaRPr>
          </a:p>
        </p:txBody>
      </p:sp>
      <p:pic>
        <p:nvPicPr>
          <p:cNvPr id="7171" name="Picture 2"/>
          <p:cNvPicPr>
            <a:picLocks noChangeAspect="1" noChangeArrowheads="1"/>
          </p:cNvPicPr>
          <p:nvPr/>
        </p:nvPicPr>
        <p:blipFill>
          <a:blip r:embed="rId2"/>
          <a:srcRect l="21712" t="3206" r="30305" b="4070"/>
          <a:stretch>
            <a:fillRect/>
          </a:stretch>
        </p:blipFill>
        <p:spPr bwMode="auto">
          <a:xfrm>
            <a:off x="6765926" y="92075"/>
            <a:ext cx="5091113" cy="6597650"/>
          </a:xfrm>
          <a:prstGeom prst="rect">
            <a:avLst/>
          </a:prstGeom>
          <a:solidFill>
            <a:srgbClr val="FFFFFF"/>
          </a:solidFill>
          <a:ln w="6350">
            <a:solidFill>
              <a:srgbClr val="000000"/>
            </a:solid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0" y="609601"/>
            <a:ext cx="11887200" cy="4909702"/>
          </a:xfrm>
        </p:spPr>
        <p:txBody>
          <a:bodyPr>
            <a:noAutofit/>
          </a:bodyPr>
          <a:lstStyle/>
          <a:p>
            <a:pPr marL="80963" indent="0" algn="just">
              <a:buNone/>
            </a:pPr>
            <a:r>
              <a:rPr lang="en-US" sz="2400" b="1" dirty="0" smtClean="0">
                <a:latin typeface="Times New Roman" pitchFamily="18" charset="0"/>
                <a:ea typeface="Tahoma" pitchFamily="34" charset="0"/>
                <a:cs typeface="Times New Roman" pitchFamily="18" charset="0"/>
              </a:rPr>
              <a:t>Parameters and frequency of monitoring:</a:t>
            </a:r>
          </a:p>
          <a:p>
            <a:pPr marL="80963" indent="0" algn="just">
              <a:buNone/>
            </a:pPr>
            <a:endParaRPr lang="en-US" sz="2400" b="1" dirty="0" smtClean="0">
              <a:solidFill>
                <a:schemeClr val="tx2"/>
              </a:solidFill>
              <a:latin typeface="Times New Roman" pitchFamily="18" charset="0"/>
              <a:ea typeface="Tahoma" pitchFamily="34" charset="0"/>
              <a:cs typeface="Times New Roman" pitchFamily="18" charset="0"/>
            </a:endParaRPr>
          </a:p>
          <a:p>
            <a:pPr marL="80963" indent="0" algn="just">
              <a:buNone/>
            </a:pPr>
            <a:r>
              <a:rPr lang="en-US" sz="2400" b="1" dirty="0" smtClean="0">
                <a:latin typeface="Times New Roman" pitchFamily="18" charset="0"/>
                <a:ea typeface="Tahoma" pitchFamily="34" charset="0"/>
                <a:cs typeface="Times New Roman" pitchFamily="18" charset="0"/>
              </a:rPr>
              <a:t>a) Parameters</a:t>
            </a:r>
          </a:p>
          <a:p>
            <a:pPr marL="80963" indent="0" algn="just">
              <a:buNone/>
            </a:pPr>
            <a:r>
              <a:rPr lang="en-US" sz="2400" dirty="0" smtClean="0">
                <a:latin typeface="Times New Roman" pitchFamily="18" charset="0"/>
                <a:ea typeface="Tahoma" pitchFamily="34" charset="0"/>
                <a:cs typeface="Times New Roman" pitchFamily="18" charset="0"/>
              </a:rPr>
              <a:t>- Water level;</a:t>
            </a:r>
          </a:p>
          <a:p>
            <a:pPr marL="80963" indent="0" algn="just">
              <a:buNone/>
            </a:pPr>
            <a:r>
              <a:rPr lang="en-US" sz="2400" dirty="0" smtClean="0">
                <a:latin typeface="Times New Roman" pitchFamily="18" charset="0"/>
                <a:ea typeface="Tahoma" pitchFamily="34" charset="0"/>
                <a:cs typeface="Times New Roman" pitchFamily="18" charset="0"/>
              </a:rPr>
              <a:t>- Water temperature;</a:t>
            </a:r>
          </a:p>
          <a:p>
            <a:pPr marL="80963" indent="0" algn="just">
              <a:buNone/>
            </a:pPr>
            <a:r>
              <a:rPr lang="en-US" sz="2400" dirty="0" smtClean="0">
                <a:latin typeface="Times New Roman" pitchFamily="18" charset="0"/>
                <a:ea typeface="Tahoma" pitchFamily="34" charset="0"/>
                <a:cs typeface="Times New Roman" pitchFamily="18" charset="0"/>
              </a:rPr>
              <a:t>- Chemical contents of water;</a:t>
            </a:r>
          </a:p>
          <a:p>
            <a:pPr marL="423863" indent="-342900" algn="just">
              <a:buFontTx/>
              <a:buChar char="-"/>
            </a:pPr>
            <a:r>
              <a:rPr lang="en-US" sz="2400" dirty="0" smtClean="0">
                <a:latin typeface="Times New Roman" pitchFamily="18" charset="0"/>
                <a:ea typeface="Tahoma" pitchFamily="34" charset="0"/>
                <a:cs typeface="Times New Roman" pitchFamily="18" charset="0"/>
              </a:rPr>
              <a:t>Well depth;</a:t>
            </a:r>
          </a:p>
          <a:p>
            <a:pPr marL="80963" indent="0" algn="just">
              <a:buNone/>
            </a:pPr>
            <a:r>
              <a:rPr lang="en-US" sz="2400" b="1" dirty="0" smtClean="0">
                <a:latin typeface="Times New Roman" pitchFamily="18" charset="0"/>
                <a:ea typeface="Tahoma" pitchFamily="34" charset="0"/>
                <a:cs typeface="Times New Roman" pitchFamily="18" charset="0"/>
              </a:rPr>
              <a:t>b) Frequency of monitoring:</a:t>
            </a:r>
          </a:p>
          <a:p>
            <a:pPr marL="80963" indent="0" algn="just">
              <a:buNone/>
            </a:pPr>
            <a:r>
              <a:rPr lang="en-US" sz="2400" dirty="0" smtClean="0">
                <a:latin typeface="Times New Roman" pitchFamily="18" charset="0"/>
                <a:ea typeface="Tahoma" pitchFamily="34" charset="0"/>
                <a:cs typeface="Times New Roman" pitchFamily="18" charset="0"/>
              </a:rPr>
              <a:t>- Water level and water temperature: 5 times/ month in the dry season and 10 times/month in the wet season;</a:t>
            </a:r>
          </a:p>
          <a:p>
            <a:pPr marL="80963" indent="0" algn="just">
              <a:buNone/>
            </a:pPr>
            <a:r>
              <a:rPr lang="en-US" sz="2400" dirty="0" smtClean="0">
                <a:latin typeface="Times New Roman" pitchFamily="18" charset="0"/>
                <a:ea typeface="Tahoma" pitchFamily="34" charset="0"/>
                <a:cs typeface="Times New Roman" pitchFamily="18" charset="0"/>
              </a:rPr>
              <a:t>- Chemical contents of water: once in the middle of dry season and once in the middle of wet season;</a:t>
            </a:r>
          </a:p>
          <a:p>
            <a:pPr marL="423863" indent="-342900" algn="just">
              <a:buFontTx/>
              <a:buChar char="-"/>
            </a:pPr>
            <a:r>
              <a:rPr lang="en-US" sz="2400" dirty="0" smtClean="0">
                <a:latin typeface="Times New Roman" pitchFamily="18" charset="0"/>
                <a:ea typeface="Tahoma" pitchFamily="34" charset="0"/>
                <a:cs typeface="Times New Roman" pitchFamily="18" charset="0"/>
              </a:rPr>
              <a:t>Well depth: 04 times/year.</a:t>
            </a:r>
          </a:p>
          <a:p>
            <a:pPr marL="80963" indent="0" algn="just" eaLnBrk="1" hangingPunct="1">
              <a:buFont typeface="Arial" charset="0"/>
              <a:buNone/>
            </a:pPr>
            <a:endParaRPr lang="en-US" sz="2400" dirty="0" smtClean="0">
              <a:latin typeface="Times New Roman" pitchFamily="18" charset="0"/>
              <a:ea typeface="Tahoma" pitchFamily="34" charset="0"/>
              <a:cs typeface="Times New Roman" pitchFamily="18" charset="0"/>
            </a:endParaRPr>
          </a:p>
          <a:p>
            <a:pPr marL="80963" indent="0" algn="just" eaLnBrk="1" hangingPunct="1">
              <a:buFont typeface="Arial" charset="0"/>
              <a:buNone/>
            </a:pPr>
            <a:endParaRPr lang="en-US" sz="2400" dirty="0" smtClean="0">
              <a:latin typeface="Times New Roman" pitchFamily="18" charset="0"/>
              <a:ea typeface="Tahoma" pitchFamily="34" charset="0"/>
              <a:cs typeface="Times New Roman" pitchFamily="18" charset="0"/>
            </a:endParaRPr>
          </a:p>
          <a:p>
            <a:pPr marL="80963" indent="0" algn="just" eaLnBrk="1" hangingPunct="1">
              <a:buFont typeface="Arial" charset="0"/>
              <a:buNone/>
            </a:pPr>
            <a:endParaRPr lang="en-US" sz="2400" dirty="0" smtClean="0">
              <a:latin typeface="Times New Roman" pitchFamily="18" charset="0"/>
              <a:ea typeface="Tahoma"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15876" y="201613"/>
            <a:ext cx="8213725" cy="1975530"/>
          </a:xfrm>
        </p:spPr>
        <p:txBody>
          <a:bodyPr>
            <a:normAutofit/>
          </a:bodyPr>
          <a:lstStyle/>
          <a:p>
            <a:pPr marL="595313" indent="-514350">
              <a:spcBef>
                <a:spcPct val="0"/>
              </a:spcBef>
              <a:buNone/>
            </a:pPr>
            <a:r>
              <a:rPr lang="en-US" sz="3200" b="1" dirty="0" smtClean="0">
                <a:latin typeface="Times New Roman" pitchFamily="18" charset="0"/>
                <a:ea typeface="+mj-ea"/>
                <a:cs typeface="Times New Roman" pitchFamily="18" charset="0"/>
              </a:rPr>
              <a:t>2. The surface-water monitoring system:</a:t>
            </a:r>
          </a:p>
          <a:p>
            <a:pPr marL="514350" indent="-514350">
              <a:buNone/>
            </a:pPr>
            <a:r>
              <a:rPr lang="en-US" dirty="0" smtClean="0">
                <a:solidFill>
                  <a:schemeClr val="dk1"/>
                </a:solidFill>
                <a:latin typeface="Times New Roman" pitchFamily="18" charset="0"/>
                <a:cs typeface="Times New Roman" pitchFamily="18" charset="0"/>
              </a:rPr>
              <a:t>There are 354 hydrology stations in total</a:t>
            </a:r>
          </a:p>
          <a:p>
            <a:pPr marL="0" indent="0">
              <a:buFont typeface="Arial" charset="0"/>
              <a:buNone/>
            </a:pPr>
            <a:r>
              <a:rPr lang="en-US" dirty="0" smtClean="0">
                <a:solidFill>
                  <a:schemeClr val="dk1"/>
                </a:solidFill>
                <a:latin typeface="Times New Roman" pitchFamily="18" charset="0"/>
                <a:cs typeface="Times New Roman" pitchFamily="18" charset="0"/>
              </a:rPr>
              <a:t>122 level 1 stations; 36 level 2 stations; 196 level 3 stations;</a:t>
            </a:r>
          </a:p>
        </p:txBody>
      </p:sp>
      <p:pic>
        <p:nvPicPr>
          <p:cNvPr id="9219" name="Picture 8"/>
          <p:cNvPicPr>
            <a:picLocks noChangeAspect="1" noChangeArrowheads="1"/>
          </p:cNvPicPr>
          <p:nvPr/>
        </p:nvPicPr>
        <p:blipFill>
          <a:blip r:embed="rId2"/>
          <a:srcRect l="29852" t="17915" r="49298" b="8543"/>
          <a:stretch>
            <a:fillRect/>
          </a:stretch>
        </p:blipFill>
        <p:spPr bwMode="auto">
          <a:xfrm>
            <a:off x="8434552" y="149770"/>
            <a:ext cx="3398674" cy="6572250"/>
          </a:xfrm>
          <a:prstGeom prst="rect">
            <a:avLst/>
          </a:prstGeom>
          <a:noFill/>
          <a:ln w="6350">
            <a:solidFill>
              <a:schemeClr val="tx1"/>
            </a:solidFill>
            <a:miter lim="800000"/>
            <a:headEnd/>
            <a:tailEnd/>
          </a:ln>
          <a:effectLst/>
        </p:spPr>
      </p:pic>
      <p:graphicFrame>
        <p:nvGraphicFramePr>
          <p:cNvPr id="5" name="Table 4"/>
          <p:cNvGraphicFramePr>
            <a:graphicFrameLocks noGrp="1"/>
          </p:cNvGraphicFramePr>
          <p:nvPr/>
        </p:nvGraphicFramePr>
        <p:xfrm>
          <a:off x="223220" y="2219392"/>
          <a:ext cx="8128000" cy="2844800"/>
        </p:xfrm>
        <a:graphic>
          <a:graphicData uri="http://schemas.openxmlformats.org/drawingml/2006/table">
            <a:tbl>
              <a:tblPr firstRow="1" bandRow="1">
                <a:tableStyleId>{5C22544A-7EE6-4342-B048-85BDC9FD1C3A}</a:tableStyleId>
              </a:tblPr>
              <a:tblGrid>
                <a:gridCol w="4064000"/>
                <a:gridCol w="4064000"/>
              </a:tblGrid>
              <a:tr h="370840">
                <a:tc>
                  <a:txBody>
                    <a:bodyPr/>
                    <a:lstStyle/>
                    <a:p>
                      <a:r>
                        <a:rPr lang="en-US" dirty="0" smtClean="0"/>
                        <a:t>Level</a:t>
                      </a:r>
                      <a:endParaRPr lang="en-US" dirty="0"/>
                    </a:p>
                  </a:txBody>
                  <a:tcPr/>
                </a:tc>
                <a:tc>
                  <a:txBody>
                    <a:bodyPr/>
                    <a:lstStyle/>
                    <a:p>
                      <a:r>
                        <a:rPr lang="en-US" dirty="0" smtClean="0"/>
                        <a:t>Parameters</a:t>
                      </a:r>
                      <a:endParaRPr lang="en-US" dirty="0"/>
                    </a:p>
                  </a:txBody>
                  <a:tcPr/>
                </a:tc>
              </a:tr>
              <a:tr h="370840">
                <a:tc>
                  <a:txBody>
                    <a:bodyPr/>
                    <a:lstStyle/>
                    <a:p>
                      <a:r>
                        <a:rPr lang="en-US" dirty="0" smtClean="0"/>
                        <a:t>Level 1 station</a:t>
                      </a:r>
                      <a:endParaRPr lang="en-US" dirty="0"/>
                    </a:p>
                  </a:txBody>
                  <a:tcPr/>
                </a:tc>
                <a:tc>
                  <a:txBody>
                    <a:bodyPr/>
                    <a:lstStyle/>
                    <a:p>
                      <a:r>
                        <a:rPr lang="en-US" dirty="0" smtClean="0"/>
                        <a:t>Water level, discharge, sediment</a:t>
                      </a:r>
                      <a:r>
                        <a:rPr lang="en-US" baseline="0" dirty="0" smtClean="0"/>
                        <a:t> discharge, water temperature, salinity (in the tidal zone)</a:t>
                      </a:r>
                      <a:endParaRPr lang="en-US" dirty="0"/>
                    </a:p>
                  </a:txBody>
                  <a:tcPr/>
                </a:tc>
              </a:tr>
              <a:tr h="370840">
                <a:tc>
                  <a:txBody>
                    <a:bodyPr/>
                    <a:lstStyle/>
                    <a:p>
                      <a:r>
                        <a:rPr lang="en-US" dirty="0" smtClean="0"/>
                        <a:t>Level</a:t>
                      </a:r>
                      <a:r>
                        <a:rPr lang="en-US" baseline="0" dirty="0" smtClean="0"/>
                        <a:t> 2 station</a:t>
                      </a:r>
                      <a:endParaRPr lang="en-US" dirty="0"/>
                    </a:p>
                  </a:txBody>
                  <a:tcPr/>
                </a:tc>
                <a:tc>
                  <a:txBody>
                    <a:bodyPr/>
                    <a:lstStyle/>
                    <a:p>
                      <a:r>
                        <a:rPr lang="en-US" dirty="0" smtClean="0"/>
                        <a:t>Gauging water level in the whole</a:t>
                      </a:r>
                      <a:r>
                        <a:rPr lang="en-US" baseline="0" dirty="0" smtClean="0"/>
                        <a:t> year and measuring other parameters few times per year (flow, sediment discharge..)</a:t>
                      </a:r>
                      <a:r>
                        <a:rPr lang="en-US" dirty="0" smtClean="0"/>
                        <a:t> </a:t>
                      </a:r>
                      <a:endParaRPr lang="en-US" dirty="0"/>
                    </a:p>
                  </a:txBody>
                  <a:tcPr/>
                </a:tc>
              </a:tr>
              <a:tr h="370840">
                <a:tc>
                  <a:txBody>
                    <a:bodyPr/>
                    <a:lstStyle/>
                    <a:p>
                      <a:r>
                        <a:rPr lang="en-US" dirty="0" smtClean="0"/>
                        <a:t>Level 3 station</a:t>
                      </a:r>
                      <a:endParaRPr lang="en-US" dirty="0"/>
                    </a:p>
                  </a:txBody>
                  <a:tcPr/>
                </a:tc>
                <a:tc>
                  <a:txBody>
                    <a:bodyPr/>
                    <a:lstStyle/>
                    <a:p>
                      <a:r>
                        <a:rPr lang="en-US" dirty="0" smtClean="0"/>
                        <a:t>Gauging</a:t>
                      </a:r>
                      <a:r>
                        <a:rPr lang="en-US" baseline="0" dirty="0" smtClean="0"/>
                        <a:t> water level only</a:t>
                      </a:r>
                      <a:endParaRPr lang="en-US" dirty="0"/>
                    </a:p>
                  </a:txBody>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15875" y="201613"/>
            <a:ext cx="6089651" cy="5924550"/>
          </a:xfrm>
        </p:spPr>
        <p:txBody>
          <a:bodyPr/>
          <a:lstStyle/>
          <a:p>
            <a:pPr marL="80963" indent="0" algn="just">
              <a:lnSpc>
                <a:spcPct val="90000"/>
              </a:lnSpc>
              <a:buNone/>
            </a:pPr>
            <a:r>
              <a:rPr lang="en-US" sz="2400" b="1" dirty="0" smtClean="0"/>
              <a:t>The monitoring stations according to river basins</a:t>
            </a:r>
          </a:p>
          <a:p>
            <a:pPr marL="80963" indent="0" algn="just">
              <a:lnSpc>
                <a:spcPct val="90000"/>
              </a:lnSpc>
              <a:buNone/>
            </a:pPr>
            <a:endParaRPr lang="en-US" sz="2400" b="1" dirty="0" smtClean="0">
              <a:solidFill>
                <a:schemeClr val="tx2"/>
              </a:solidFill>
            </a:endParaRPr>
          </a:p>
          <a:p>
            <a:pPr marL="80963" indent="0" algn="just">
              <a:lnSpc>
                <a:spcPct val="80000"/>
              </a:lnSpc>
              <a:buNone/>
            </a:pPr>
            <a:r>
              <a:rPr lang="en-US" sz="2200" dirty="0" smtClean="0"/>
              <a:t>- The Red – Thai </a:t>
            </a:r>
            <a:r>
              <a:rPr lang="en-US" sz="2200" dirty="0" err="1" smtClean="0"/>
              <a:t>Binh</a:t>
            </a:r>
            <a:r>
              <a:rPr lang="en-US" sz="2200" dirty="0" smtClean="0"/>
              <a:t> river: 94 stations</a:t>
            </a:r>
          </a:p>
          <a:p>
            <a:pPr marL="80963" indent="0" algn="just">
              <a:lnSpc>
                <a:spcPct val="80000"/>
              </a:lnSpc>
              <a:buNone/>
            </a:pPr>
            <a:r>
              <a:rPr lang="en-US" sz="2200" dirty="0" smtClean="0"/>
              <a:t>- Bang </a:t>
            </a:r>
            <a:r>
              <a:rPr lang="en-US" sz="2200" dirty="0" err="1" smtClean="0"/>
              <a:t>Giang</a:t>
            </a:r>
            <a:r>
              <a:rPr lang="en-US" sz="2200" dirty="0" smtClean="0"/>
              <a:t> – </a:t>
            </a:r>
            <a:r>
              <a:rPr lang="en-US" sz="2200" dirty="0" err="1" smtClean="0"/>
              <a:t>Ky</a:t>
            </a:r>
            <a:r>
              <a:rPr lang="en-US" sz="2200" dirty="0" smtClean="0"/>
              <a:t> </a:t>
            </a:r>
            <a:r>
              <a:rPr lang="en-US" sz="2200" dirty="0" err="1" smtClean="0"/>
              <a:t>Cung</a:t>
            </a:r>
            <a:r>
              <a:rPr lang="en-US" sz="2200" dirty="0" smtClean="0"/>
              <a:t>: 03 stations;</a:t>
            </a:r>
          </a:p>
          <a:p>
            <a:pPr marL="80963" indent="0" algn="just">
              <a:lnSpc>
                <a:spcPct val="80000"/>
              </a:lnSpc>
              <a:buNone/>
            </a:pPr>
            <a:r>
              <a:rPr lang="en-US" sz="2200" dirty="0" smtClean="0"/>
              <a:t>- Ma River: 15 stations;</a:t>
            </a:r>
          </a:p>
          <a:p>
            <a:pPr marL="80963" indent="0" algn="just">
              <a:lnSpc>
                <a:spcPct val="80000"/>
              </a:lnSpc>
              <a:buNone/>
            </a:pPr>
            <a:r>
              <a:rPr lang="en-US" sz="2200" dirty="0" smtClean="0"/>
              <a:t>- Ca River: 17 stations;</a:t>
            </a:r>
          </a:p>
        </p:txBody>
      </p:sp>
      <p:pic>
        <p:nvPicPr>
          <p:cNvPr id="10243" name="Picture 5"/>
          <p:cNvPicPr>
            <a:picLocks noChangeAspect="1" noChangeArrowheads="1"/>
          </p:cNvPicPr>
          <p:nvPr/>
        </p:nvPicPr>
        <p:blipFill>
          <a:blip r:embed="rId2"/>
          <a:srcRect l="29736" t="16251" r="28682" b="8958"/>
          <a:stretch>
            <a:fillRect/>
          </a:stretch>
        </p:blipFill>
        <p:spPr bwMode="auto">
          <a:xfrm>
            <a:off x="6105525" y="212727"/>
            <a:ext cx="6238875" cy="6310313"/>
          </a:xfrm>
          <a:prstGeom prst="rect">
            <a:avLst/>
          </a:prstGeom>
          <a:noFill/>
          <a:ln w="317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a:xfrm>
            <a:off x="0" y="1507305"/>
            <a:ext cx="6202363" cy="3594100"/>
          </a:xfrm>
        </p:spPr>
        <p:txBody>
          <a:bodyPr>
            <a:normAutofit/>
          </a:bodyPr>
          <a:lstStyle/>
          <a:p>
            <a:pPr marL="80963" indent="0" algn="just">
              <a:lnSpc>
                <a:spcPct val="80000"/>
              </a:lnSpc>
              <a:buNone/>
            </a:pPr>
            <a:r>
              <a:rPr lang="en-US" sz="2200" dirty="0" smtClean="0"/>
              <a:t>- Vu </a:t>
            </a:r>
            <a:r>
              <a:rPr lang="en-US" sz="2200" dirty="0" err="1" smtClean="0"/>
              <a:t>Gia</a:t>
            </a:r>
            <a:r>
              <a:rPr lang="en-US" sz="2200" dirty="0" smtClean="0"/>
              <a:t> – Thu Bon: 19 stations;</a:t>
            </a:r>
          </a:p>
          <a:p>
            <a:pPr marL="80963" indent="0" algn="just">
              <a:lnSpc>
                <a:spcPct val="80000"/>
              </a:lnSpc>
              <a:buNone/>
            </a:pPr>
            <a:r>
              <a:rPr lang="en-US" sz="2200" dirty="0" smtClean="0"/>
              <a:t>- </a:t>
            </a:r>
            <a:r>
              <a:rPr lang="en-US" sz="2200" dirty="0" err="1" smtClean="0"/>
              <a:t>Ba</a:t>
            </a:r>
            <a:r>
              <a:rPr lang="en-US" sz="2200" dirty="0" smtClean="0"/>
              <a:t> River: 05 stations :</a:t>
            </a:r>
          </a:p>
          <a:p>
            <a:pPr marL="80963" indent="0" algn="just">
              <a:lnSpc>
                <a:spcPct val="80000"/>
              </a:lnSpc>
              <a:buNone/>
            </a:pPr>
            <a:r>
              <a:rPr lang="en-US" sz="2200" dirty="0" smtClean="0"/>
              <a:t>- </a:t>
            </a:r>
            <a:r>
              <a:rPr lang="en-US" sz="2200" dirty="0" err="1" smtClean="0"/>
              <a:t>Sesan</a:t>
            </a:r>
            <a:r>
              <a:rPr lang="en-US" sz="2200" dirty="0" smtClean="0"/>
              <a:t> River:04 stations;</a:t>
            </a:r>
          </a:p>
          <a:p>
            <a:pPr marL="80963" indent="0" algn="just">
              <a:lnSpc>
                <a:spcPct val="80000"/>
              </a:lnSpc>
              <a:buNone/>
            </a:pPr>
            <a:r>
              <a:rPr lang="en-US" sz="2200" dirty="0" smtClean="0"/>
              <a:t>- </a:t>
            </a:r>
            <a:r>
              <a:rPr lang="en-US" sz="2200" dirty="0" err="1" smtClean="0"/>
              <a:t>Srepok</a:t>
            </a:r>
            <a:r>
              <a:rPr lang="en-US" sz="2200" dirty="0" smtClean="0"/>
              <a:t> River: 05 stations;</a:t>
            </a:r>
          </a:p>
          <a:p>
            <a:pPr marL="80963" indent="0" algn="just">
              <a:lnSpc>
                <a:spcPct val="80000"/>
              </a:lnSpc>
              <a:buNone/>
            </a:pPr>
            <a:r>
              <a:rPr lang="en-US" sz="2200" dirty="0" smtClean="0"/>
              <a:t>- Dong </a:t>
            </a:r>
            <a:r>
              <a:rPr lang="en-US" sz="2200" dirty="0" err="1" smtClean="0"/>
              <a:t>Nai</a:t>
            </a:r>
            <a:r>
              <a:rPr lang="en-US" sz="2200" dirty="0" smtClean="0"/>
              <a:t> River: 18 stations;</a:t>
            </a:r>
          </a:p>
          <a:p>
            <a:pPr marL="80963" indent="0" algn="just">
              <a:lnSpc>
                <a:spcPct val="80000"/>
              </a:lnSpc>
              <a:buNone/>
            </a:pPr>
            <a:r>
              <a:rPr lang="en-US" sz="2200" dirty="0" smtClean="0"/>
              <a:t>- Mekong River: 35 stations;</a:t>
            </a:r>
          </a:p>
          <a:p>
            <a:pPr marL="80963" indent="0" algn="just">
              <a:lnSpc>
                <a:spcPct val="80000"/>
              </a:lnSpc>
              <a:buNone/>
            </a:pPr>
            <a:r>
              <a:rPr lang="en-US" sz="2200" dirty="0" smtClean="0"/>
              <a:t>- And other stations located at the coastal rivers</a:t>
            </a:r>
          </a:p>
        </p:txBody>
      </p:sp>
      <p:pic>
        <p:nvPicPr>
          <p:cNvPr id="11267" name="Picture 2"/>
          <p:cNvPicPr>
            <a:picLocks noChangeAspect="1" noChangeArrowheads="1"/>
          </p:cNvPicPr>
          <p:nvPr/>
        </p:nvPicPr>
        <p:blipFill>
          <a:blip r:embed="rId2"/>
          <a:srcRect l="48608" t="17085" r="24100" b="8333"/>
          <a:stretch>
            <a:fillRect/>
          </a:stretch>
        </p:blipFill>
        <p:spPr bwMode="auto">
          <a:xfrm>
            <a:off x="6964364" y="114300"/>
            <a:ext cx="4389437" cy="6459921"/>
          </a:xfrm>
          <a:prstGeom prst="rect">
            <a:avLst/>
          </a:prstGeom>
          <a:noFill/>
          <a:ln w="6350">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a:xfrm>
            <a:off x="1150882" y="406401"/>
            <a:ext cx="10105697" cy="5191730"/>
          </a:xfrm>
        </p:spPr>
        <p:txBody>
          <a:bodyPr>
            <a:normAutofit/>
          </a:bodyPr>
          <a:lstStyle/>
          <a:p>
            <a:pPr marL="80963" indent="0" algn="just">
              <a:lnSpc>
                <a:spcPct val="90000"/>
              </a:lnSpc>
              <a:buNone/>
            </a:pPr>
            <a:r>
              <a:rPr lang="en-US" sz="2400" b="1" dirty="0" smtClean="0">
                <a:latin typeface="Times New Roman" pitchFamily="18" charset="0"/>
                <a:cs typeface="Times New Roman" pitchFamily="18" charset="0"/>
              </a:rPr>
              <a:t>Parameters and frequency of monitoring:</a:t>
            </a:r>
          </a:p>
          <a:p>
            <a:pPr marL="80963" indent="0" algn="just">
              <a:lnSpc>
                <a:spcPct val="90000"/>
              </a:lnSpc>
              <a:buNone/>
            </a:pPr>
            <a:endParaRPr lang="en-US" sz="2400" b="1" dirty="0" smtClean="0">
              <a:solidFill>
                <a:schemeClr val="tx2"/>
              </a:solidFill>
              <a:latin typeface="Times New Roman" pitchFamily="18" charset="0"/>
              <a:cs typeface="Times New Roman" pitchFamily="18" charset="0"/>
            </a:endParaRPr>
          </a:p>
          <a:p>
            <a:pPr marL="0" indent="0">
              <a:buNone/>
            </a:pPr>
            <a:r>
              <a:rPr lang="en-US" dirty="0" smtClean="0">
                <a:solidFill>
                  <a:schemeClr val="dk1"/>
                </a:solidFill>
                <a:latin typeface="Times New Roman" pitchFamily="18" charset="0"/>
                <a:cs typeface="Times New Roman" pitchFamily="18" charset="0"/>
              </a:rPr>
              <a:t>a) Parameters</a:t>
            </a:r>
          </a:p>
          <a:p>
            <a:pPr marL="0" indent="0">
              <a:buNone/>
            </a:pPr>
            <a:r>
              <a:rPr lang="en-US" dirty="0" smtClean="0">
                <a:solidFill>
                  <a:schemeClr val="dk1"/>
                </a:solidFill>
                <a:latin typeface="Times New Roman" pitchFamily="18" charset="0"/>
                <a:cs typeface="Times New Roman" pitchFamily="18" charset="0"/>
              </a:rPr>
              <a:t>- Water level;</a:t>
            </a:r>
          </a:p>
          <a:p>
            <a:pPr marL="0" indent="0">
              <a:buNone/>
            </a:pPr>
            <a:r>
              <a:rPr lang="en-US" dirty="0" smtClean="0">
                <a:solidFill>
                  <a:schemeClr val="dk1"/>
                </a:solidFill>
                <a:latin typeface="Times New Roman" pitchFamily="18" charset="0"/>
                <a:cs typeface="Times New Roman" pitchFamily="18" charset="0"/>
              </a:rPr>
              <a:t>- Flow discharge;</a:t>
            </a:r>
          </a:p>
          <a:p>
            <a:pPr marL="0" indent="0">
              <a:buNone/>
            </a:pPr>
            <a:r>
              <a:rPr lang="en-US" dirty="0" smtClean="0">
                <a:solidFill>
                  <a:schemeClr val="dk1"/>
                </a:solidFill>
                <a:latin typeface="Times New Roman" pitchFamily="18" charset="0"/>
                <a:cs typeface="Times New Roman" pitchFamily="18" charset="0"/>
              </a:rPr>
              <a:t>- Water temperature;</a:t>
            </a:r>
          </a:p>
          <a:p>
            <a:pPr>
              <a:buFontTx/>
              <a:buChar char="-"/>
            </a:pPr>
            <a:r>
              <a:rPr lang="en-US" dirty="0" smtClean="0">
                <a:solidFill>
                  <a:schemeClr val="dk1"/>
                </a:solidFill>
                <a:latin typeface="Times New Roman" pitchFamily="18" charset="0"/>
                <a:cs typeface="Times New Roman" pitchFamily="18" charset="0"/>
              </a:rPr>
              <a:t>Chemical contents of water</a:t>
            </a:r>
          </a:p>
          <a:p>
            <a:pPr>
              <a:buFontTx/>
              <a:buChar char="-"/>
            </a:pPr>
            <a:endParaRPr lang="en-US" dirty="0" smtClean="0">
              <a:solidFill>
                <a:schemeClr val="dk1"/>
              </a:solidFill>
              <a:latin typeface="Times New Roman" pitchFamily="18" charset="0"/>
              <a:cs typeface="Times New Roman" pitchFamily="18" charset="0"/>
            </a:endParaRPr>
          </a:p>
          <a:p>
            <a:pPr marL="0" indent="0">
              <a:buNone/>
            </a:pPr>
            <a:r>
              <a:rPr lang="en-US" dirty="0" smtClean="0">
                <a:solidFill>
                  <a:schemeClr val="dk1"/>
                </a:solidFill>
                <a:latin typeface="Times New Roman" pitchFamily="18" charset="0"/>
                <a:cs typeface="Times New Roman" pitchFamily="18" charset="0"/>
              </a:rPr>
              <a:t>b) Frequency of monitoring:</a:t>
            </a:r>
          </a:p>
          <a:p>
            <a:pPr marL="0" indent="0">
              <a:buNone/>
            </a:pPr>
            <a:r>
              <a:rPr lang="en-US" dirty="0" smtClean="0">
                <a:solidFill>
                  <a:schemeClr val="dk1"/>
                </a:solidFill>
                <a:latin typeface="Times New Roman" pitchFamily="18" charset="0"/>
                <a:cs typeface="Times New Roman" pitchFamily="18" charset="0"/>
              </a:rPr>
              <a:t>Follow the Vietnam standards issued by the MONRE (</a:t>
            </a:r>
            <a:r>
              <a:rPr lang="en-US" dirty="0" smtClean="0">
                <a:latin typeface="Times New Roman" pitchFamily="18" charset="0"/>
                <a:cs typeface="Times New Roman" pitchFamily="18" charset="0"/>
              </a:rPr>
              <a:t>Circular 29/2011/TT-BTNMT). </a:t>
            </a:r>
          </a:p>
          <a:p>
            <a:pPr marL="0" indent="0">
              <a:buNone/>
            </a:pPr>
            <a:endParaRPr lang="en-US" dirty="0" smtClean="0">
              <a:solidFill>
                <a:schemeClr val="dk1"/>
              </a:solidFill>
              <a:latin typeface="Times New Roman" pitchFamily="18" charset="0"/>
              <a:cs typeface="Times New Roman" pitchFamily="18" charset="0"/>
            </a:endParaRPr>
          </a:p>
          <a:p>
            <a:pPr marL="80963" indent="0" algn="just" eaLnBrk="1" hangingPunct="1">
              <a:buFont typeface="Arial" charset="0"/>
              <a:buNone/>
            </a:pPr>
            <a:endParaRPr lang="en-US" sz="2400" dirty="0" smtClean="0">
              <a:latin typeface="Times New Roman" pitchFamily="18" charset="0"/>
              <a:cs typeface="Times New Roman" pitchFamily="18" charset="0"/>
            </a:endParaRPr>
          </a:p>
          <a:p>
            <a:pPr marL="80963" indent="0" algn="just" eaLnBrk="1" hangingPunct="1">
              <a:buFont typeface="Arial" charset="0"/>
              <a:buNone/>
            </a:pPr>
            <a:endParaRPr lang="en-US" sz="2400" dirty="0" smtClean="0">
              <a:latin typeface="Times New Roman" pitchFamily="18" charset="0"/>
              <a:cs typeface="Times New Roman" pitchFamily="18" charset="0"/>
            </a:endParaRPr>
          </a:p>
          <a:p>
            <a:pPr marL="80963" indent="0" algn="just" eaLnBrk="1" hangingPunct="1">
              <a:buFont typeface="Arial" charset="0"/>
              <a:buNone/>
            </a:pPr>
            <a:endParaRPr lang="en-US" sz="24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426" y="2067112"/>
            <a:ext cx="11074400" cy="1143000"/>
          </a:xfrm>
        </p:spPr>
        <p:txBody>
          <a:bodyPr/>
          <a:lstStyle/>
          <a:p>
            <a:pPr algn="ctr"/>
            <a:r>
              <a:rPr lang="en-GB" b="1" dirty="0" smtClean="0">
                <a:solidFill>
                  <a:schemeClr val="tx1"/>
                </a:solidFill>
                <a:latin typeface="Times New Roman" pitchFamily="18" charset="0"/>
                <a:cs typeface="Times New Roman" pitchFamily="18" charset="0"/>
              </a:rPr>
              <a:t>Thank you for your attention</a:t>
            </a:r>
            <a:endParaRPr lang="en-GB"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4075262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711200" y="1850562"/>
            <a:ext cx="10468864" cy="1828800"/>
          </a:xfrm>
          <a:prstGeom prst="rect">
            <a:avLst/>
          </a:prstGeom>
        </p:spPr>
        <p:txBody>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b="1" dirty="0" smtClean="0">
                <a:solidFill>
                  <a:schemeClr val="tx1"/>
                </a:solidFill>
              </a:rPr>
              <a:t>GENERAL INFORMATION OF WATER RESOURCES IN </a:t>
            </a:r>
            <a:r>
              <a:rPr lang="en-US" b="1" dirty="0">
                <a:solidFill>
                  <a:schemeClr val="tx1"/>
                </a:solidFill>
              </a:rPr>
              <a:t>VIETNAM</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bwMode="auto">
          <a:xfrm>
            <a:off x="6516913" y="1052513"/>
            <a:ext cx="4731657" cy="5805487"/>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auto" latinLnBrk="0" hangingPunct="1">
              <a:lnSpc>
                <a:spcPct val="100000"/>
              </a:lnSpc>
              <a:spcBef>
                <a:spcPct val="20000"/>
              </a:spcBef>
              <a:spcAft>
                <a:spcPts val="0"/>
              </a:spcAft>
              <a:buClr>
                <a:schemeClr val="accent3"/>
              </a:buClr>
              <a:buSzPct val="95000"/>
              <a:buFontTx/>
              <a:buNone/>
              <a:tabLst/>
              <a:defRPr/>
            </a:pPr>
            <a:r>
              <a:rPr kumimoji="0" lang="en-US" sz="23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Vietnam is located in the downstream of large water sources, especially cross border Hong river and Mekong River etc.</a:t>
            </a:r>
          </a:p>
          <a:p>
            <a:pPr marL="0" marR="0" lvl="0" indent="0" algn="just" defTabSz="914400" rtl="0" eaLnBrk="1" fontAlgn="auto" latinLnBrk="0" hangingPunct="1">
              <a:lnSpc>
                <a:spcPct val="100000"/>
              </a:lnSpc>
              <a:spcBef>
                <a:spcPct val="20000"/>
              </a:spcBef>
              <a:spcAft>
                <a:spcPts val="0"/>
              </a:spcAft>
              <a:buClr>
                <a:schemeClr val="accent3"/>
              </a:buClr>
              <a:buSzPct val="95000"/>
              <a:buFontTx/>
              <a:buNone/>
              <a:tabLst/>
              <a:defRPr/>
            </a:pP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Viet Nam pays special attention on the management, exploitation and use of water resources, prevention, combat against and overcoming of the harms caused by water  </a:t>
            </a:r>
          </a:p>
        </p:txBody>
      </p:sp>
      <p:pic>
        <p:nvPicPr>
          <p:cNvPr id="3" name="Picture 2" descr="http://seablogs.zenfs.com/u/HA459FuBHxQXdxl0zkNBGCKwGuoG.Eef/photo/20101028053735166.jpg"/>
          <p:cNvPicPr>
            <a:picLocks noChangeAspect="1" noChangeArrowheads="1"/>
          </p:cNvPicPr>
          <p:nvPr/>
        </p:nvPicPr>
        <p:blipFill>
          <a:blip r:embed="rId2"/>
          <a:srcRect/>
          <a:stretch>
            <a:fillRect/>
          </a:stretch>
        </p:blipFill>
        <p:spPr bwMode="auto">
          <a:xfrm>
            <a:off x="0" y="0"/>
            <a:ext cx="6168571"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 calcmode="lin" valueType="num">
                                      <p:cBhvr additive="base">
                                        <p:cTn id="1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508000" y="1447800"/>
            <a:ext cx="10566400"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buClr>
                <a:schemeClr val="accent1"/>
              </a:buClr>
              <a:buFont typeface="Wingdings" pitchFamily="2" charset="2"/>
              <a:buNone/>
            </a:pPr>
            <a:endParaRPr lang="en-US" sz="2000" b="1"/>
          </a:p>
        </p:txBody>
      </p:sp>
      <p:sp>
        <p:nvSpPr>
          <p:cNvPr id="18443" name="Text Box 11"/>
          <p:cNvSpPr txBox="1">
            <a:spLocks noChangeArrowheads="1"/>
          </p:cNvSpPr>
          <p:nvPr/>
        </p:nvSpPr>
        <p:spPr bwMode="auto">
          <a:xfrm>
            <a:off x="304800" y="152400"/>
            <a:ext cx="7391400" cy="609600"/>
          </a:xfrm>
          <a:prstGeom prst="rect">
            <a:avLst/>
          </a:prstGeom>
          <a:noFill/>
          <a:ln w="9525">
            <a:noFill/>
            <a:miter lim="800000"/>
            <a:headEnd/>
            <a:tailEnd/>
          </a:ln>
          <a:effectLst/>
        </p:spPr>
        <p:txBody>
          <a:bodyPr/>
          <a:lstStyle/>
          <a:p>
            <a:pPr algn="just">
              <a:spcBef>
                <a:spcPct val="50000"/>
              </a:spcBef>
              <a:buFont typeface="Wingdings" pitchFamily="2" charset="2"/>
              <a:buNone/>
              <a:defRPr/>
            </a:pPr>
            <a:endParaRPr lang="en-US" sz="2800" b="1">
              <a:solidFill>
                <a:srgbClr val="7030A0"/>
              </a:solidFill>
              <a:effectLst>
                <a:outerShdw blurRad="38100" dist="38100" dir="2700000" algn="tl">
                  <a:srgbClr val="000000"/>
                </a:outerShdw>
              </a:effectLst>
            </a:endParaRPr>
          </a:p>
        </p:txBody>
      </p:sp>
      <p:sp>
        <p:nvSpPr>
          <p:cNvPr id="8196" name="Rectangle 13"/>
          <p:cNvSpPr>
            <a:spLocks noChangeArrowheads="1"/>
          </p:cNvSpPr>
          <p:nvPr/>
        </p:nvSpPr>
        <p:spPr bwMode="auto">
          <a:xfrm>
            <a:off x="203200" y="1834768"/>
            <a:ext cx="5791200" cy="34932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342900" indent="-342900">
              <a:spcBef>
                <a:spcPct val="20000"/>
              </a:spcBef>
              <a:buFontTx/>
              <a:buAutoNum type="arabicPeriod"/>
            </a:pPr>
            <a:r>
              <a:rPr lang="en-US" sz="2600" dirty="0"/>
              <a:t>Mean annual rainfall: 1960 mm, equivalent to 640 </a:t>
            </a:r>
            <a:r>
              <a:rPr lang="en-US" sz="2600" dirty="0" smtClean="0"/>
              <a:t>x 10</a:t>
            </a:r>
            <a:r>
              <a:rPr lang="en-US" sz="2600" baseline="30000" dirty="0" smtClean="0"/>
              <a:t>9</a:t>
            </a:r>
            <a:r>
              <a:rPr lang="en-US" sz="2600" dirty="0" smtClean="0"/>
              <a:t> </a:t>
            </a:r>
            <a:r>
              <a:rPr lang="en-US" sz="2600" dirty="0"/>
              <a:t>cubic meters</a:t>
            </a:r>
          </a:p>
          <a:p>
            <a:pPr marL="342900" indent="-342900">
              <a:spcBef>
                <a:spcPct val="20000"/>
              </a:spcBef>
              <a:buFontTx/>
              <a:buAutoNum type="arabicPeriod"/>
            </a:pPr>
            <a:r>
              <a:rPr lang="en-US" sz="2600" dirty="0"/>
              <a:t>Annual rainfall varies  from region to region in the country: 600 mm to more than 5000 mm</a:t>
            </a:r>
          </a:p>
          <a:p>
            <a:pPr marL="342900" indent="-342900">
              <a:spcBef>
                <a:spcPct val="30000"/>
              </a:spcBef>
              <a:buFontTx/>
              <a:buAutoNum type="arabicPeriod"/>
            </a:pPr>
            <a:r>
              <a:rPr lang="en-US" sz="2600" dirty="0"/>
              <a:t> Most of annual rainfall occurs during 4-5 months in rainy season, account for 75-85% of the annual rainfall volume</a:t>
            </a:r>
          </a:p>
        </p:txBody>
      </p:sp>
      <p:sp>
        <p:nvSpPr>
          <p:cNvPr id="18448" name="Rectangle 16"/>
          <p:cNvSpPr>
            <a:spLocks noChangeArrowheads="1"/>
          </p:cNvSpPr>
          <p:nvPr/>
        </p:nvSpPr>
        <p:spPr bwMode="auto">
          <a:xfrm>
            <a:off x="0" y="152400"/>
            <a:ext cx="6705600" cy="707886"/>
          </a:xfrm>
          <a:prstGeom prst="rect">
            <a:avLst/>
          </a:prstGeom>
          <a:noFill/>
          <a:ln w="9525">
            <a:noFill/>
            <a:miter lim="800000"/>
            <a:headEnd/>
            <a:tailEnd/>
          </a:ln>
          <a:effectLst/>
        </p:spPr>
        <p:txBody>
          <a:bodyPr>
            <a:spAutoFit/>
          </a:bodyPr>
          <a:lstStyle/>
          <a:p>
            <a:pPr marL="342900" indent="-342900">
              <a:defRPr/>
            </a:pPr>
            <a:r>
              <a:rPr lang="en-US" sz="4000" b="1" dirty="0" smtClean="0">
                <a:effectLst>
                  <a:outerShdw blurRad="38100" dist="38100" dir="2700000" algn="tl">
                    <a:srgbClr val="000000"/>
                  </a:outerShdw>
                </a:effectLst>
              </a:rPr>
              <a:t>1. </a:t>
            </a:r>
            <a:r>
              <a:rPr lang="en-US" sz="4000" b="1" dirty="0" smtClean="0"/>
              <a:t>Rainfall</a:t>
            </a:r>
            <a:endParaRPr lang="en-US" sz="4000" b="1" dirty="0"/>
          </a:p>
        </p:txBody>
      </p:sp>
      <p:grpSp>
        <p:nvGrpSpPr>
          <p:cNvPr id="2" name="Group 17"/>
          <p:cNvGrpSpPr>
            <a:grpSpLocks/>
          </p:cNvGrpSpPr>
          <p:nvPr/>
        </p:nvGrpSpPr>
        <p:grpSpPr bwMode="auto">
          <a:xfrm>
            <a:off x="6096000" y="533400"/>
            <a:ext cx="6096000" cy="6096000"/>
            <a:chOff x="1314" y="1440"/>
            <a:chExt cx="8118" cy="11939"/>
          </a:xfrm>
        </p:grpSpPr>
        <p:grpSp>
          <p:nvGrpSpPr>
            <p:cNvPr id="8202" name="Group 18"/>
            <p:cNvGrpSpPr>
              <a:grpSpLocks/>
            </p:cNvGrpSpPr>
            <p:nvPr/>
          </p:nvGrpSpPr>
          <p:grpSpPr bwMode="auto">
            <a:xfrm>
              <a:off x="1314" y="1440"/>
              <a:ext cx="8118" cy="11939"/>
              <a:chOff x="1494" y="1260"/>
              <a:chExt cx="8118" cy="11939"/>
            </a:xfrm>
          </p:grpSpPr>
          <p:pic>
            <p:nvPicPr>
              <p:cNvPr id="8204" name="Picture 19" descr="mua"/>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94" y="1260"/>
                <a:ext cx="8118" cy="119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205" name="Text Box 20"/>
              <p:cNvSpPr txBox="1">
                <a:spLocks noChangeArrowheads="1"/>
              </p:cNvSpPr>
              <p:nvPr/>
            </p:nvSpPr>
            <p:spPr bwMode="auto">
              <a:xfrm>
                <a:off x="5994" y="3780"/>
                <a:ext cx="2700" cy="1080"/>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000" b="1">
                    <a:solidFill>
                      <a:srgbClr val="000080"/>
                    </a:solidFill>
                    <a:latin typeface="Times New Roman" pitchFamily="18" charset="0"/>
                  </a:rPr>
                  <a:t>Lượng mưa trung bình năm trên lãnh thổ Việt Nam</a:t>
                </a:r>
              </a:p>
            </p:txBody>
          </p:sp>
          <p:pic>
            <p:nvPicPr>
              <p:cNvPr id="8206" name="Picture 21" descr="HSa_TrSa"/>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509" y="5640"/>
                <a:ext cx="1796" cy="2295"/>
              </a:xfrm>
              <a:prstGeom prst="rect">
                <a:avLst/>
              </a:prstGeom>
              <a:noFill/>
              <a:ln w="9525">
                <a:solidFill>
                  <a:srgbClr val="FFCC00"/>
                </a:solidFill>
                <a:miter lim="800000"/>
                <a:headEnd/>
                <a:tailEnd/>
              </a:ln>
              <a:extLst>
                <a:ext uri="{909E8E84-426E-40DD-AFC4-6F175D3DCCD1}">
                  <a14:hiddenFill xmlns:a14="http://schemas.microsoft.com/office/drawing/2010/main" xmlns="">
                    <a:solidFill>
                      <a:srgbClr val="FFFFFF"/>
                    </a:solidFill>
                  </a14:hiddenFill>
                </a:ext>
              </a:extLst>
            </p:spPr>
          </p:pic>
        </p:grpSp>
        <p:sp>
          <p:nvSpPr>
            <p:cNvPr id="8203" name="Text Box 22"/>
            <p:cNvSpPr txBox="1">
              <a:spLocks noChangeArrowheads="1"/>
            </p:cNvSpPr>
            <p:nvPr/>
          </p:nvSpPr>
          <p:spPr bwMode="auto">
            <a:xfrm>
              <a:off x="7224" y="11115"/>
              <a:ext cx="1660" cy="4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900" b="1">
                  <a:solidFill>
                    <a:srgbClr val="003366"/>
                  </a:solidFill>
                </a:rPr>
                <a:t>Chú giải</a:t>
              </a:r>
            </a:p>
          </p:txBody>
        </p:sp>
      </p:grpSp>
      <p:pic>
        <p:nvPicPr>
          <p:cNvPr id="18455" name="Picture 23" descr="ppmua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940800" y="1371600"/>
            <a:ext cx="2753784"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56" name="Picture 24" descr="ppmua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502400" y="3886200"/>
            <a:ext cx="2753784" cy="1430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57" name="Picture 25" descr="ppmua4"/>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9438218" y="5257800"/>
            <a:ext cx="2753783" cy="1430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3" fill="hold" grpId="0" nodeType="afterEffect">
                                  <p:stCondLst>
                                    <p:cond delay="0"/>
                                  </p:stCondLst>
                                  <p:childTnLst>
                                    <p:set>
                                      <p:cBhvr>
                                        <p:cTn id="6" dur="1" fill="hold">
                                          <p:stCondLst>
                                            <p:cond delay="0"/>
                                          </p:stCondLst>
                                        </p:cTn>
                                        <p:tgtEl>
                                          <p:spTgt spid="18443"/>
                                        </p:tgtEl>
                                        <p:attrNameLst>
                                          <p:attrName>style.visibility</p:attrName>
                                        </p:attrNameLst>
                                      </p:cBhvr>
                                      <p:to>
                                        <p:strVal val="visible"/>
                                      </p:to>
                                    </p:set>
                                    <p:animEffect transition="in" filter="strips(upRight)">
                                      <p:cBhvr>
                                        <p:cTn id="7" dur="500"/>
                                        <p:tgtEl>
                                          <p:spTgt spid="18443"/>
                                        </p:tgtEl>
                                      </p:cBhvr>
                                    </p:animEffect>
                                  </p:childTnLst>
                                </p:cTn>
                              </p:par>
                            </p:childTnLst>
                          </p:cTn>
                        </p:par>
                        <p:par>
                          <p:cTn id="8" fill="hold" nodeType="afterGroup">
                            <p:stCondLst>
                              <p:cond delay="500"/>
                            </p:stCondLst>
                            <p:childTnLst>
                              <p:par>
                                <p:cTn id="9" presetID="22" presetClass="entr" presetSubtype="1" fill="hold" grpId="0" nodeType="afterEffect" nodePh="1">
                                  <p:stCondLst>
                                    <p:cond delay="0"/>
                                  </p:stCondLst>
                                  <p:endCondLst>
                                    <p:cond evt="begin" delay="0">
                                      <p:tn val="9"/>
                                    </p:cond>
                                  </p:endCondLst>
                                  <p:childTnLst>
                                    <p:set>
                                      <p:cBhvr>
                                        <p:cTn id="10" dur="1" fill="hold">
                                          <p:stCondLst>
                                            <p:cond delay="0"/>
                                          </p:stCondLst>
                                        </p:cTn>
                                        <p:tgtEl>
                                          <p:spTgt spid="18434">
                                            <p:txEl>
                                              <p:pRg st="0" end="0"/>
                                            </p:txEl>
                                          </p:spTgt>
                                        </p:tgtEl>
                                        <p:attrNameLst>
                                          <p:attrName>style.visibility</p:attrName>
                                        </p:attrNameLst>
                                      </p:cBhvr>
                                      <p:to>
                                        <p:strVal val="visible"/>
                                      </p:to>
                                    </p:set>
                                    <p:animEffect transition="in" filter="wipe(up)">
                                      <p:cBhvr>
                                        <p:cTn id="11" dur="500"/>
                                        <p:tgtEl>
                                          <p:spTgt spid="18434">
                                            <p:txEl>
                                              <p:pRg st="0" end="0"/>
                                            </p:txEl>
                                          </p:spTgt>
                                        </p:tgtEl>
                                      </p:cBhvr>
                                    </p:animEffect>
                                  </p:childTnLst>
                                </p:cTn>
                              </p:par>
                            </p:childTnLst>
                          </p:cTn>
                        </p:par>
                        <p:par>
                          <p:cTn id="12" fill="hold" nodeType="afterGroup">
                            <p:stCondLst>
                              <p:cond delay="1000"/>
                            </p:stCondLst>
                            <p:childTnLst>
                              <p:par>
                                <p:cTn id="13" presetID="4" presetClass="entr" presetSubtype="32"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ox(out)">
                                      <p:cBhvr>
                                        <p:cTn id="15" dur="500"/>
                                        <p:tgtEl>
                                          <p:spTgt spid="2"/>
                                        </p:tgtEl>
                                      </p:cBhvr>
                                    </p:animEffect>
                                  </p:childTnLst>
                                </p:cTn>
                              </p:par>
                            </p:childTnLst>
                          </p:cTn>
                        </p:par>
                        <p:par>
                          <p:cTn id="16" fill="hold" nodeType="afterGroup">
                            <p:stCondLst>
                              <p:cond delay="1500"/>
                            </p:stCondLst>
                            <p:childTnLst>
                              <p:par>
                                <p:cTn id="17" presetID="2" presetClass="entr" presetSubtype="9" fill="hold" nodeType="afterEffect">
                                  <p:stCondLst>
                                    <p:cond delay="0"/>
                                  </p:stCondLst>
                                  <p:childTnLst>
                                    <p:set>
                                      <p:cBhvr>
                                        <p:cTn id="18" dur="1" fill="hold">
                                          <p:stCondLst>
                                            <p:cond delay="0"/>
                                          </p:stCondLst>
                                        </p:cTn>
                                        <p:tgtEl>
                                          <p:spTgt spid="18455"/>
                                        </p:tgtEl>
                                        <p:attrNameLst>
                                          <p:attrName>style.visibility</p:attrName>
                                        </p:attrNameLst>
                                      </p:cBhvr>
                                      <p:to>
                                        <p:strVal val="visible"/>
                                      </p:to>
                                    </p:set>
                                    <p:anim calcmode="lin" valueType="num">
                                      <p:cBhvr additive="base">
                                        <p:cTn id="19" dur="500" fill="hold"/>
                                        <p:tgtEl>
                                          <p:spTgt spid="18455"/>
                                        </p:tgtEl>
                                        <p:attrNameLst>
                                          <p:attrName>ppt_x</p:attrName>
                                        </p:attrNameLst>
                                      </p:cBhvr>
                                      <p:tavLst>
                                        <p:tav tm="0">
                                          <p:val>
                                            <p:strVal val="0-#ppt_w/2"/>
                                          </p:val>
                                        </p:tav>
                                        <p:tav tm="100000">
                                          <p:val>
                                            <p:strVal val="#ppt_x"/>
                                          </p:val>
                                        </p:tav>
                                      </p:tavLst>
                                    </p:anim>
                                    <p:anim calcmode="lin" valueType="num">
                                      <p:cBhvr additive="base">
                                        <p:cTn id="20" dur="500" fill="hold"/>
                                        <p:tgtEl>
                                          <p:spTgt spid="18455"/>
                                        </p:tgtEl>
                                        <p:attrNameLst>
                                          <p:attrName>ppt_y</p:attrName>
                                        </p:attrNameLst>
                                      </p:cBhvr>
                                      <p:tavLst>
                                        <p:tav tm="0">
                                          <p:val>
                                            <p:strVal val="0-#ppt_h/2"/>
                                          </p:val>
                                        </p:tav>
                                        <p:tav tm="100000">
                                          <p:val>
                                            <p:strVal val="#ppt_y"/>
                                          </p:val>
                                        </p:tav>
                                      </p:tavLst>
                                    </p:anim>
                                  </p:childTnLst>
                                </p:cTn>
                              </p:par>
                            </p:childTnLst>
                          </p:cTn>
                        </p:par>
                        <p:par>
                          <p:cTn id="21" fill="hold" nodeType="afterGroup">
                            <p:stCondLst>
                              <p:cond delay="2000"/>
                            </p:stCondLst>
                            <p:childTnLst>
                              <p:par>
                                <p:cTn id="22" presetID="2" presetClass="entr" presetSubtype="6" fill="hold" nodeType="afterEffect">
                                  <p:stCondLst>
                                    <p:cond delay="0"/>
                                  </p:stCondLst>
                                  <p:childTnLst>
                                    <p:set>
                                      <p:cBhvr>
                                        <p:cTn id="23" dur="1" fill="hold">
                                          <p:stCondLst>
                                            <p:cond delay="0"/>
                                          </p:stCondLst>
                                        </p:cTn>
                                        <p:tgtEl>
                                          <p:spTgt spid="18457"/>
                                        </p:tgtEl>
                                        <p:attrNameLst>
                                          <p:attrName>style.visibility</p:attrName>
                                        </p:attrNameLst>
                                      </p:cBhvr>
                                      <p:to>
                                        <p:strVal val="visible"/>
                                      </p:to>
                                    </p:set>
                                    <p:anim calcmode="lin" valueType="num">
                                      <p:cBhvr additive="base">
                                        <p:cTn id="24" dur="500" fill="hold"/>
                                        <p:tgtEl>
                                          <p:spTgt spid="18457"/>
                                        </p:tgtEl>
                                        <p:attrNameLst>
                                          <p:attrName>ppt_x</p:attrName>
                                        </p:attrNameLst>
                                      </p:cBhvr>
                                      <p:tavLst>
                                        <p:tav tm="0">
                                          <p:val>
                                            <p:strVal val="1+#ppt_w/2"/>
                                          </p:val>
                                        </p:tav>
                                        <p:tav tm="100000">
                                          <p:val>
                                            <p:strVal val="#ppt_x"/>
                                          </p:val>
                                        </p:tav>
                                      </p:tavLst>
                                    </p:anim>
                                    <p:anim calcmode="lin" valueType="num">
                                      <p:cBhvr additive="base">
                                        <p:cTn id="25" dur="500" fill="hold"/>
                                        <p:tgtEl>
                                          <p:spTgt spid="18457"/>
                                        </p:tgtEl>
                                        <p:attrNameLst>
                                          <p:attrName>ppt_y</p:attrName>
                                        </p:attrNameLst>
                                      </p:cBhvr>
                                      <p:tavLst>
                                        <p:tav tm="0">
                                          <p:val>
                                            <p:strVal val="1+#ppt_h/2"/>
                                          </p:val>
                                        </p:tav>
                                        <p:tav tm="100000">
                                          <p:val>
                                            <p:strVal val="#ppt_y"/>
                                          </p:val>
                                        </p:tav>
                                      </p:tavLst>
                                    </p:anim>
                                  </p:childTnLst>
                                </p:cTn>
                              </p:par>
                            </p:childTnLst>
                          </p:cTn>
                        </p:par>
                        <p:par>
                          <p:cTn id="26" fill="hold" nodeType="afterGroup">
                            <p:stCondLst>
                              <p:cond delay="2500"/>
                            </p:stCondLst>
                            <p:childTnLst>
                              <p:par>
                                <p:cTn id="27" presetID="2" presetClass="entr" presetSubtype="12" fill="hold" nodeType="afterEffect">
                                  <p:stCondLst>
                                    <p:cond delay="0"/>
                                  </p:stCondLst>
                                  <p:childTnLst>
                                    <p:set>
                                      <p:cBhvr>
                                        <p:cTn id="28" dur="1" fill="hold">
                                          <p:stCondLst>
                                            <p:cond delay="0"/>
                                          </p:stCondLst>
                                        </p:cTn>
                                        <p:tgtEl>
                                          <p:spTgt spid="18456"/>
                                        </p:tgtEl>
                                        <p:attrNameLst>
                                          <p:attrName>style.visibility</p:attrName>
                                        </p:attrNameLst>
                                      </p:cBhvr>
                                      <p:to>
                                        <p:strVal val="visible"/>
                                      </p:to>
                                    </p:set>
                                    <p:anim calcmode="lin" valueType="num">
                                      <p:cBhvr additive="base">
                                        <p:cTn id="29" dur="500" fill="hold"/>
                                        <p:tgtEl>
                                          <p:spTgt spid="18456"/>
                                        </p:tgtEl>
                                        <p:attrNameLst>
                                          <p:attrName>ppt_x</p:attrName>
                                        </p:attrNameLst>
                                      </p:cBhvr>
                                      <p:tavLst>
                                        <p:tav tm="0">
                                          <p:val>
                                            <p:strVal val="0-#ppt_w/2"/>
                                          </p:val>
                                        </p:tav>
                                        <p:tav tm="100000">
                                          <p:val>
                                            <p:strVal val="#ppt_x"/>
                                          </p:val>
                                        </p:tav>
                                      </p:tavLst>
                                    </p:anim>
                                    <p:anim calcmode="lin" valueType="num">
                                      <p:cBhvr additive="base">
                                        <p:cTn id="30" dur="500" fill="hold"/>
                                        <p:tgtEl>
                                          <p:spTgt spid="184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uild="p"/>
      <p:bldP spid="18443"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508000" y="1066800"/>
            <a:ext cx="6197600"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buClr>
                <a:schemeClr val="accent1"/>
              </a:buClr>
              <a:buFont typeface="Wingdings" pitchFamily="2" charset="2"/>
              <a:buNone/>
            </a:pPr>
            <a:endParaRPr lang="en-US" sz="2000" b="1">
              <a:solidFill>
                <a:srgbClr val="7030A0"/>
              </a:solidFill>
            </a:endParaRPr>
          </a:p>
        </p:txBody>
      </p:sp>
      <p:sp>
        <p:nvSpPr>
          <p:cNvPr id="19460" name="Rectangle 4"/>
          <p:cNvSpPr>
            <a:spLocks noChangeArrowheads="1"/>
          </p:cNvSpPr>
          <p:nvPr/>
        </p:nvSpPr>
        <p:spPr bwMode="auto">
          <a:xfrm>
            <a:off x="0" y="0"/>
            <a:ext cx="5384800" cy="1323439"/>
          </a:xfrm>
          <a:prstGeom prst="rect">
            <a:avLst/>
          </a:prstGeom>
          <a:noFill/>
          <a:ln w="9525">
            <a:noFill/>
            <a:miter lim="800000"/>
            <a:headEnd/>
            <a:tailEnd/>
          </a:ln>
          <a:effectLst/>
        </p:spPr>
        <p:txBody>
          <a:bodyPr>
            <a:spAutoFit/>
          </a:bodyPr>
          <a:lstStyle/>
          <a:p>
            <a:pPr marL="342900" indent="-342900">
              <a:defRPr/>
            </a:pPr>
            <a:r>
              <a:rPr lang="en-US" sz="4000" b="1" dirty="0" smtClean="0"/>
              <a:t>2. Surface water</a:t>
            </a:r>
            <a:endParaRPr lang="en-US" sz="4000" dirty="0"/>
          </a:p>
          <a:p>
            <a:pPr marL="342900" indent="-342900">
              <a:defRPr/>
            </a:pPr>
            <a:endParaRPr lang="en-US" sz="4000" dirty="0">
              <a:solidFill>
                <a:srgbClr val="7030A0"/>
              </a:solidFill>
            </a:endParaRPr>
          </a:p>
        </p:txBody>
      </p:sp>
      <p:sp>
        <p:nvSpPr>
          <p:cNvPr id="1030" name="Rectangle 7"/>
          <p:cNvSpPr>
            <a:spLocks noChangeArrowheads="1"/>
          </p:cNvSpPr>
          <p:nvPr/>
        </p:nvSpPr>
        <p:spPr bwMode="auto">
          <a:xfrm>
            <a:off x="0" y="2267856"/>
            <a:ext cx="6197600" cy="94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2800" dirty="0"/>
              <a:t>- More than 2,300 perennial rivers over 10 km in length</a:t>
            </a:r>
          </a:p>
        </p:txBody>
      </p:sp>
      <p:graphicFrame>
        <p:nvGraphicFramePr>
          <p:cNvPr id="1026" name="Object 8"/>
          <p:cNvGraphicFramePr>
            <a:graphicFrameLocks noChangeAspect="1"/>
          </p:cNvGraphicFramePr>
          <p:nvPr/>
        </p:nvGraphicFramePr>
        <p:xfrm>
          <a:off x="5791200" y="0"/>
          <a:ext cx="6400800" cy="6858000"/>
        </p:xfrm>
        <a:graphic>
          <a:graphicData uri="http://schemas.openxmlformats.org/presentationml/2006/ole">
            <p:oleObj spid="_x0000_s1072" name="Chart" r:id="rId3" imgW="4390949" imgH="5429402" progId="MSGraph.Chart.8">
              <p:embed followColorScheme="full"/>
            </p:oleObj>
          </a:graphicData>
        </a:graphic>
      </p:graphicFrame>
      <p:sp>
        <p:nvSpPr>
          <p:cNvPr id="1031" name="Rectangle 9"/>
          <p:cNvSpPr>
            <a:spLocks noChangeArrowheads="1"/>
          </p:cNvSpPr>
          <p:nvPr/>
        </p:nvSpPr>
        <p:spPr bwMode="auto">
          <a:xfrm>
            <a:off x="0" y="3352801"/>
            <a:ext cx="5791200" cy="1384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2800" dirty="0">
                <a:solidFill>
                  <a:srgbClr val="7030A0"/>
                </a:solidFill>
              </a:rPr>
              <a:t>- </a:t>
            </a:r>
            <a:r>
              <a:rPr lang="en-US" sz="2800" dirty="0"/>
              <a:t>14 river basins with an area of more than 2,500 km2, 10 of which have an area of more than  10,000 km</a:t>
            </a:r>
            <a:r>
              <a:rPr lang="en-US" sz="2800" baseline="30000" dirty="0"/>
              <a:t>2</a:t>
            </a:r>
            <a:r>
              <a:rPr lang="en-US" sz="2800" dirty="0"/>
              <a:t> . </a:t>
            </a:r>
          </a:p>
        </p:txBody>
      </p:sp>
      <p:sp>
        <p:nvSpPr>
          <p:cNvPr id="1032" name="Rectangle 11"/>
          <p:cNvSpPr>
            <a:spLocks noChangeArrowheads="1"/>
          </p:cNvSpPr>
          <p:nvPr/>
        </p:nvSpPr>
        <p:spPr bwMode="auto">
          <a:xfrm>
            <a:off x="0" y="1553029"/>
            <a:ext cx="61976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2800" b="1" i="1" dirty="0"/>
              <a:t>River network: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fill="hold" grpId="0" nodeType="afterEffect" nodePh="1">
                                  <p:stCondLst>
                                    <p:cond delay="0"/>
                                  </p:stCondLst>
                                  <p:endCondLst>
                                    <p:cond evt="begin" delay="0">
                                      <p:tn val="5"/>
                                    </p:cond>
                                  </p:endCondLst>
                                  <p:childTnLst>
                                    <p:set>
                                      <p:cBhvr>
                                        <p:cTn id="6" dur="1" fill="hold">
                                          <p:stCondLst>
                                            <p:cond delay="0"/>
                                          </p:stCondLst>
                                        </p:cTn>
                                        <p:tgtEl>
                                          <p:spTgt spid="19458">
                                            <p:txEl>
                                              <p:pRg st="0" end="0"/>
                                            </p:txEl>
                                          </p:spTgt>
                                        </p:tgtEl>
                                        <p:attrNameLst>
                                          <p:attrName>style.visibility</p:attrName>
                                        </p:attrNameLst>
                                      </p:cBhvr>
                                      <p:to>
                                        <p:strVal val="visible"/>
                                      </p:to>
                                    </p:set>
                                    <p:animEffect transition="in" filter="wipe(up)">
                                      <p:cBhvr>
                                        <p:cTn id="7" dur="500"/>
                                        <p:tgtEl>
                                          <p:spTgt spid="194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 Box 3"/>
          <p:cNvSpPr txBox="1">
            <a:spLocks noChangeArrowheads="1"/>
          </p:cNvSpPr>
          <p:nvPr/>
        </p:nvSpPr>
        <p:spPr bwMode="auto">
          <a:xfrm>
            <a:off x="0" y="0"/>
            <a:ext cx="6299200" cy="609600"/>
          </a:xfrm>
          <a:prstGeom prst="rect">
            <a:avLst/>
          </a:prstGeom>
          <a:noFill/>
          <a:ln w="9525">
            <a:noFill/>
            <a:miter lim="800000"/>
            <a:headEnd/>
            <a:tailEnd/>
          </a:ln>
          <a:effectLst/>
        </p:spPr>
        <p:txBody>
          <a:bodyPr/>
          <a:lstStyle/>
          <a:p>
            <a:pPr algn="just">
              <a:spcBef>
                <a:spcPct val="50000"/>
              </a:spcBef>
              <a:buFont typeface="Wingdings" pitchFamily="2" charset="2"/>
              <a:buNone/>
              <a:defRPr/>
            </a:pPr>
            <a:endParaRPr lang="en-US" sz="2800" b="1">
              <a:solidFill>
                <a:srgbClr val="7030A0"/>
              </a:solidFill>
              <a:effectLst>
                <a:outerShdw blurRad="38100" dist="38100" dir="2700000" algn="tl">
                  <a:srgbClr val="000000"/>
                </a:outerShdw>
              </a:effectLst>
            </a:endParaRPr>
          </a:p>
        </p:txBody>
      </p:sp>
      <p:sp>
        <p:nvSpPr>
          <p:cNvPr id="22532" name="Rectangle 4"/>
          <p:cNvSpPr>
            <a:spLocks noChangeArrowheads="1"/>
          </p:cNvSpPr>
          <p:nvPr/>
        </p:nvSpPr>
        <p:spPr bwMode="auto">
          <a:xfrm>
            <a:off x="0" y="0"/>
            <a:ext cx="5689600" cy="707886"/>
          </a:xfrm>
          <a:prstGeom prst="rect">
            <a:avLst/>
          </a:prstGeom>
          <a:noFill/>
          <a:ln w="9525">
            <a:noFill/>
            <a:miter lim="800000"/>
            <a:headEnd/>
            <a:tailEnd/>
          </a:ln>
          <a:effectLst/>
        </p:spPr>
        <p:txBody>
          <a:bodyPr>
            <a:spAutoFit/>
          </a:bodyPr>
          <a:lstStyle/>
          <a:p>
            <a:pPr marL="342900" indent="-342900">
              <a:defRPr/>
            </a:pPr>
            <a:r>
              <a:rPr lang="en-US" sz="4000" b="1" dirty="0" smtClean="0"/>
              <a:t>2. Surface water (Cont.)</a:t>
            </a:r>
            <a:endParaRPr lang="en-US" sz="4000" dirty="0">
              <a:solidFill>
                <a:srgbClr val="7030A0"/>
              </a:solidFill>
            </a:endParaRPr>
          </a:p>
        </p:txBody>
      </p:sp>
      <p:sp>
        <p:nvSpPr>
          <p:cNvPr id="9221" name="Rectangle 5"/>
          <p:cNvSpPr>
            <a:spLocks noChangeArrowheads="1"/>
          </p:cNvSpPr>
          <p:nvPr/>
        </p:nvSpPr>
        <p:spPr bwMode="auto">
          <a:xfrm>
            <a:off x="0" y="1600195"/>
            <a:ext cx="121920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342900" indent="-342900"/>
            <a:r>
              <a:rPr lang="en-US" sz="2800" dirty="0"/>
              <a:t>Total annual volume of surface water</a:t>
            </a:r>
            <a:r>
              <a:rPr lang="en-US" sz="2800" dirty="0" smtClean="0"/>
              <a:t>:  830-850 x 10</a:t>
            </a:r>
            <a:r>
              <a:rPr lang="en-US" sz="2800" baseline="30000" dirty="0" smtClean="0"/>
              <a:t>9</a:t>
            </a:r>
            <a:r>
              <a:rPr lang="en-US" sz="2800" dirty="0" smtClean="0"/>
              <a:t> </a:t>
            </a:r>
            <a:r>
              <a:rPr lang="en-US" sz="2800" dirty="0"/>
              <a:t>m</a:t>
            </a:r>
            <a:r>
              <a:rPr lang="en-US" sz="2800" baseline="30000" dirty="0"/>
              <a:t>3</a:t>
            </a:r>
          </a:p>
        </p:txBody>
      </p:sp>
      <p:sp>
        <p:nvSpPr>
          <p:cNvPr id="9222" name="Rectangle 10"/>
          <p:cNvSpPr>
            <a:spLocks noChangeArrowheads="1"/>
          </p:cNvSpPr>
          <p:nvPr/>
        </p:nvSpPr>
        <p:spPr bwMode="auto">
          <a:xfrm>
            <a:off x="0" y="2637960"/>
            <a:ext cx="5689600" cy="3046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2400" dirty="0"/>
              <a:t>- About 60% </a:t>
            </a:r>
            <a:r>
              <a:rPr lang="en-US" sz="2400" dirty="0" smtClean="0"/>
              <a:t>in </a:t>
            </a:r>
            <a:r>
              <a:rPr lang="en-US" sz="2400" dirty="0"/>
              <a:t>the </a:t>
            </a:r>
            <a:r>
              <a:rPr lang="en-US" sz="2400" dirty="0" err="1"/>
              <a:t>Cuu</a:t>
            </a:r>
            <a:r>
              <a:rPr lang="en-US" sz="2400" dirty="0"/>
              <a:t> Long (Delta) river basin</a:t>
            </a:r>
          </a:p>
          <a:p>
            <a:r>
              <a:rPr lang="en-US" sz="2400" dirty="0"/>
              <a:t>- More than 16% in the Red- Thai </a:t>
            </a:r>
            <a:r>
              <a:rPr lang="en-US" sz="2400" dirty="0" err="1"/>
              <a:t>Binh</a:t>
            </a:r>
            <a:r>
              <a:rPr lang="en-US" sz="2400" dirty="0"/>
              <a:t> basin</a:t>
            </a:r>
          </a:p>
          <a:p>
            <a:r>
              <a:rPr lang="en-US" sz="2400" dirty="0"/>
              <a:t>- More than 4% in the Dong </a:t>
            </a:r>
            <a:r>
              <a:rPr lang="en-US" sz="2400" dirty="0" err="1"/>
              <a:t>Nai</a:t>
            </a:r>
            <a:r>
              <a:rPr lang="en-US" sz="2400" dirty="0"/>
              <a:t> basin, where most socio-economic development activity occurs.</a:t>
            </a:r>
          </a:p>
          <a:p>
            <a:r>
              <a:rPr lang="en-US" sz="2400" dirty="0"/>
              <a:t>- </a:t>
            </a:r>
            <a:r>
              <a:rPr lang="en-US" sz="2400" dirty="0" smtClean="0"/>
              <a:t>20% </a:t>
            </a:r>
            <a:r>
              <a:rPr lang="en-US" sz="2400" dirty="0"/>
              <a:t>in central </a:t>
            </a:r>
            <a:r>
              <a:rPr lang="en-US" sz="2400" dirty="0" smtClean="0"/>
              <a:t>part of Viet </a:t>
            </a:r>
            <a:r>
              <a:rPr lang="en-US" sz="2400" dirty="0"/>
              <a:t>Nam </a:t>
            </a:r>
          </a:p>
        </p:txBody>
      </p:sp>
      <p:pic>
        <p:nvPicPr>
          <p:cNvPr id="22539" name="Picture 11"/>
          <p:cNvPicPr>
            <a:picLocks noChangeAspect="1" noChangeArrowheads="1"/>
          </p:cNvPicPr>
          <p:nvPr/>
        </p:nvPicPr>
        <p:blipFill>
          <a:blip r:embed="rId2"/>
          <a:srcRect/>
          <a:stretch>
            <a:fillRect/>
          </a:stretch>
        </p:blipFill>
        <p:spPr bwMode="auto">
          <a:xfrm>
            <a:off x="5689600" y="2209800"/>
            <a:ext cx="6502400" cy="4267200"/>
          </a:xfrm>
          <a:prstGeom prst="rect">
            <a:avLst/>
          </a:prstGeom>
          <a:noFill/>
          <a:ln w="9525">
            <a:noFill/>
            <a:miter lim="800000"/>
            <a:headEnd/>
            <a:tailEnd/>
          </a:ln>
          <a:effectLst>
            <a:outerShdw dist="107763" dir="2700000" algn="ctr" rotWithShape="0">
              <a:srgbClr val="808080">
                <a:alpha val="5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3" fill="hold" grpId="0" nodeType="afterEffect">
                                  <p:stCondLst>
                                    <p:cond delay="0"/>
                                  </p:stCondLst>
                                  <p:childTnLst>
                                    <p:set>
                                      <p:cBhvr>
                                        <p:cTn id="6" dur="1" fill="hold">
                                          <p:stCondLst>
                                            <p:cond delay="0"/>
                                          </p:stCondLst>
                                        </p:cTn>
                                        <p:tgtEl>
                                          <p:spTgt spid="22531"/>
                                        </p:tgtEl>
                                        <p:attrNameLst>
                                          <p:attrName>style.visibility</p:attrName>
                                        </p:attrNameLst>
                                      </p:cBhvr>
                                      <p:to>
                                        <p:strVal val="visible"/>
                                      </p:to>
                                    </p:set>
                                    <p:animEffect transition="in" filter="strips(upRight)">
                                      <p:cBhvr>
                                        <p:cTn id="7" dur="500"/>
                                        <p:tgtEl>
                                          <p:spTgt spid="22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508000" y="1447800"/>
            <a:ext cx="10566400"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buClr>
                <a:schemeClr val="accent1"/>
              </a:buClr>
              <a:buFont typeface="Wingdings" pitchFamily="2" charset="2"/>
              <a:buNone/>
            </a:pPr>
            <a:endParaRPr lang="en-US" sz="2000" b="1">
              <a:solidFill>
                <a:srgbClr val="7030A0"/>
              </a:solidFill>
            </a:endParaRPr>
          </a:p>
        </p:txBody>
      </p:sp>
      <p:sp>
        <p:nvSpPr>
          <p:cNvPr id="23555" name="Text Box 3"/>
          <p:cNvSpPr txBox="1">
            <a:spLocks noChangeArrowheads="1"/>
          </p:cNvSpPr>
          <p:nvPr/>
        </p:nvSpPr>
        <p:spPr bwMode="auto">
          <a:xfrm>
            <a:off x="0" y="0"/>
            <a:ext cx="6299200" cy="609600"/>
          </a:xfrm>
          <a:prstGeom prst="rect">
            <a:avLst/>
          </a:prstGeom>
          <a:noFill/>
          <a:ln w="9525">
            <a:noFill/>
            <a:miter lim="800000"/>
            <a:headEnd/>
            <a:tailEnd/>
          </a:ln>
          <a:effectLst/>
        </p:spPr>
        <p:txBody>
          <a:bodyPr/>
          <a:lstStyle/>
          <a:p>
            <a:pPr algn="just">
              <a:spcBef>
                <a:spcPct val="50000"/>
              </a:spcBef>
              <a:buFont typeface="Wingdings" pitchFamily="2" charset="2"/>
              <a:buNone/>
              <a:defRPr/>
            </a:pPr>
            <a:endParaRPr lang="en-US" sz="4000" b="1" dirty="0">
              <a:solidFill>
                <a:srgbClr val="7030A0"/>
              </a:solidFill>
              <a:effectLst>
                <a:outerShdw blurRad="38100" dist="38100" dir="2700000" algn="tl">
                  <a:srgbClr val="000000"/>
                </a:outerShdw>
              </a:effectLst>
            </a:endParaRPr>
          </a:p>
        </p:txBody>
      </p:sp>
      <p:sp>
        <p:nvSpPr>
          <p:cNvPr id="23556" name="Rectangle 4"/>
          <p:cNvSpPr>
            <a:spLocks noChangeArrowheads="1"/>
          </p:cNvSpPr>
          <p:nvPr/>
        </p:nvSpPr>
        <p:spPr bwMode="auto">
          <a:xfrm>
            <a:off x="203200" y="0"/>
            <a:ext cx="5384800" cy="646331"/>
          </a:xfrm>
          <a:prstGeom prst="rect">
            <a:avLst/>
          </a:prstGeom>
          <a:noFill/>
          <a:ln w="9525">
            <a:noFill/>
            <a:miter lim="800000"/>
            <a:headEnd/>
            <a:tailEnd/>
          </a:ln>
          <a:effectLst/>
        </p:spPr>
        <p:txBody>
          <a:bodyPr>
            <a:spAutoFit/>
          </a:bodyPr>
          <a:lstStyle/>
          <a:p>
            <a:pPr marL="342900" indent="-342900">
              <a:defRPr/>
            </a:pPr>
            <a:r>
              <a:rPr lang="en-US" sz="3600" b="1" dirty="0" smtClean="0"/>
              <a:t>2. Surface water (cont.)</a:t>
            </a:r>
            <a:endParaRPr lang="en-US" sz="3600" dirty="0"/>
          </a:p>
        </p:txBody>
      </p:sp>
      <p:sp>
        <p:nvSpPr>
          <p:cNvPr id="10245" name="Rectangle 6"/>
          <p:cNvSpPr>
            <a:spLocks noChangeArrowheads="1"/>
          </p:cNvSpPr>
          <p:nvPr/>
        </p:nvSpPr>
        <p:spPr bwMode="auto">
          <a:xfrm>
            <a:off x="493286" y="2514600"/>
            <a:ext cx="11698714"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sz="2800" dirty="0"/>
              <a:t>The average </a:t>
            </a:r>
            <a:r>
              <a:rPr lang="en-US" sz="2800" dirty="0" smtClean="0"/>
              <a:t>per </a:t>
            </a:r>
            <a:r>
              <a:rPr lang="en-US" sz="2800" dirty="0"/>
              <a:t>capita of surface water availability generated within the country is about 3840 </a:t>
            </a:r>
            <a:r>
              <a:rPr lang="en-US" sz="2800" dirty="0" smtClean="0"/>
              <a:t>m</a:t>
            </a:r>
            <a:r>
              <a:rPr lang="en-US" sz="2800" baseline="30000" dirty="0" smtClean="0"/>
              <a:t>3</a:t>
            </a:r>
            <a:r>
              <a:rPr lang="en-US" sz="2800" dirty="0" smtClean="0"/>
              <a:t>/year/cap.</a:t>
            </a:r>
            <a:endParaRPr lang="en-US" sz="2800" dirty="0"/>
          </a:p>
        </p:txBody>
      </p:sp>
      <p:sp>
        <p:nvSpPr>
          <p:cNvPr id="10246" name="Rectangle 7"/>
          <p:cNvSpPr>
            <a:spLocks noChangeArrowheads="1"/>
          </p:cNvSpPr>
          <p:nvPr/>
        </p:nvSpPr>
        <p:spPr bwMode="auto">
          <a:xfrm>
            <a:off x="478971" y="1386115"/>
            <a:ext cx="11713029"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sz="2800" dirty="0"/>
              <a:t>More than 60% of Vietnam’s surface water is generated outside the </a:t>
            </a:r>
            <a:r>
              <a:rPr lang="en-US" sz="2800" dirty="0" smtClean="0"/>
              <a:t>country.</a:t>
            </a:r>
            <a:endParaRPr lang="en-US" sz="2800" dirty="0"/>
          </a:p>
        </p:txBody>
      </p:sp>
      <p:sp>
        <p:nvSpPr>
          <p:cNvPr id="10247" name="Rectangle 8"/>
          <p:cNvSpPr>
            <a:spLocks noChangeArrowheads="1"/>
          </p:cNvSpPr>
          <p:nvPr/>
        </p:nvSpPr>
        <p:spPr bwMode="auto">
          <a:xfrm>
            <a:off x="566057" y="3962400"/>
            <a:ext cx="11321143"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sz="2800" dirty="0"/>
              <a:t>The dry season </a:t>
            </a:r>
            <a:r>
              <a:rPr lang="en-US" sz="2800" dirty="0" smtClean="0"/>
              <a:t>period is from </a:t>
            </a:r>
            <a:r>
              <a:rPr lang="en-US" sz="2800" dirty="0"/>
              <a:t>6 to 9 months.  </a:t>
            </a:r>
            <a:r>
              <a:rPr lang="en-US" sz="2800" dirty="0" smtClean="0"/>
              <a:t>Average </a:t>
            </a:r>
            <a:r>
              <a:rPr lang="en-US" sz="2800" dirty="0"/>
              <a:t>discharge during the dry season  </a:t>
            </a:r>
            <a:r>
              <a:rPr lang="en-US" sz="2800" dirty="0" smtClean="0"/>
              <a:t>is about 20-30</a:t>
            </a:r>
            <a:r>
              <a:rPr lang="en-US" sz="2800" dirty="0"/>
              <a:t>%  of  total  annual  </a:t>
            </a:r>
            <a:r>
              <a:rPr lang="en-US" sz="2800" dirty="0" smtClean="0"/>
              <a:t>discharge. </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3" fill="hold" grpId="0" nodeType="afterEffect">
                                  <p:stCondLst>
                                    <p:cond delay="0"/>
                                  </p:stCondLst>
                                  <p:childTnLst>
                                    <p:set>
                                      <p:cBhvr>
                                        <p:cTn id="6" dur="1" fill="hold">
                                          <p:stCondLst>
                                            <p:cond delay="0"/>
                                          </p:stCondLst>
                                        </p:cTn>
                                        <p:tgtEl>
                                          <p:spTgt spid="23555"/>
                                        </p:tgtEl>
                                        <p:attrNameLst>
                                          <p:attrName>style.visibility</p:attrName>
                                        </p:attrNameLst>
                                      </p:cBhvr>
                                      <p:to>
                                        <p:strVal val="visible"/>
                                      </p:to>
                                    </p:set>
                                    <p:animEffect transition="in" filter="strips(upRight)">
                                      <p:cBhvr>
                                        <p:cTn id="7" dur="500"/>
                                        <p:tgtEl>
                                          <p:spTgt spid="23555"/>
                                        </p:tgtEl>
                                      </p:cBhvr>
                                    </p:animEffect>
                                  </p:childTnLst>
                                </p:cTn>
                              </p:par>
                            </p:childTnLst>
                          </p:cTn>
                        </p:par>
                        <p:par>
                          <p:cTn id="8" fill="hold" nodeType="afterGroup">
                            <p:stCondLst>
                              <p:cond delay="500"/>
                            </p:stCondLst>
                            <p:childTnLst>
                              <p:par>
                                <p:cTn id="9" presetID="22" presetClass="entr" presetSubtype="1" fill="hold" grpId="0" nodeType="afterEffect" nodePh="1">
                                  <p:stCondLst>
                                    <p:cond delay="0"/>
                                  </p:stCondLst>
                                  <p:endCondLst>
                                    <p:cond evt="begin" delay="0">
                                      <p:tn val="9"/>
                                    </p:cond>
                                  </p:endCondLst>
                                  <p:childTnLst>
                                    <p:set>
                                      <p:cBhvr>
                                        <p:cTn id="10" dur="1" fill="hold">
                                          <p:stCondLst>
                                            <p:cond delay="0"/>
                                          </p:stCondLst>
                                        </p:cTn>
                                        <p:tgtEl>
                                          <p:spTgt spid="23554">
                                            <p:txEl>
                                              <p:pRg st="0" end="0"/>
                                            </p:txEl>
                                          </p:spTgt>
                                        </p:tgtEl>
                                        <p:attrNameLst>
                                          <p:attrName>style.visibility</p:attrName>
                                        </p:attrNameLst>
                                      </p:cBhvr>
                                      <p:to>
                                        <p:strVal val="visible"/>
                                      </p:to>
                                    </p:set>
                                    <p:animEffect transition="in" filter="wipe(up)">
                                      <p:cBhvr>
                                        <p:cTn id="11" dur="500"/>
                                        <p:tgtEl>
                                          <p:spTgt spid="2355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build="p"/>
      <p:bldP spid="23555"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a:xfrm>
            <a:off x="406400" y="1415142"/>
            <a:ext cx="10972800" cy="3276600"/>
          </a:xfrm>
        </p:spPr>
        <p:txBody>
          <a:bodyPr/>
          <a:lstStyle/>
          <a:p>
            <a:pPr eaLnBrk="1" hangingPunct="1">
              <a:spcBef>
                <a:spcPts val="1200"/>
              </a:spcBef>
              <a:spcAft>
                <a:spcPts val="1200"/>
              </a:spcAft>
            </a:pPr>
            <a:r>
              <a:rPr lang="en-US" dirty="0" smtClean="0">
                <a:latin typeface="Times New Roman" pitchFamily="18" charset="0"/>
                <a:cs typeface="Times New Roman" pitchFamily="18" charset="0"/>
              </a:rPr>
              <a:t>Total ‘groundwater potential’ : 63,000 million m</a:t>
            </a:r>
            <a:r>
              <a:rPr lang="en-US" baseline="30000" dirty="0" smtClean="0">
                <a:latin typeface="Times New Roman" pitchFamily="18" charset="0"/>
                <a:cs typeface="Times New Roman" pitchFamily="18" charset="0"/>
              </a:rPr>
              <a:t>3</a:t>
            </a:r>
            <a:r>
              <a:rPr lang="en-US" dirty="0" smtClean="0">
                <a:latin typeface="Times New Roman" pitchFamily="18" charset="0"/>
                <a:cs typeface="Times New Roman" pitchFamily="18" charset="0"/>
              </a:rPr>
              <a:t> per year. </a:t>
            </a:r>
          </a:p>
          <a:p>
            <a:pPr eaLnBrk="1" hangingPunct="1">
              <a:spcBef>
                <a:spcPts val="1200"/>
              </a:spcBef>
              <a:spcAft>
                <a:spcPts val="1200"/>
              </a:spcAft>
            </a:pPr>
            <a:r>
              <a:rPr lang="en-US" dirty="0" smtClean="0">
                <a:latin typeface="Times New Roman" pitchFamily="18" charset="0"/>
                <a:cs typeface="Times New Roman" pitchFamily="18" charset="0"/>
              </a:rPr>
              <a:t>The distribution of groundwater potential per capita ranges from 3,770m/cap/year in the North-west  to as low as 84 m/cap/year in the Mekong Delta</a:t>
            </a:r>
          </a:p>
        </p:txBody>
      </p:sp>
      <p:sp>
        <p:nvSpPr>
          <p:cNvPr id="21509" name="Rectangle 5"/>
          <p:cNvSpPr>
            <a:spLocks noChangeArrowheads="1"/>
          </p:cNvSpPr>
          <p:nvPr/>
        </p:nvSpPr>
        <p:spPr bwMode="auto">
          <a:xfrm>
            <a:off x="0" y="0"/>
            <a:ext cx="7213600" cy="584775"/>
          </a:xfrm>
          <a:prstGeom prst="rect">
            <a:avLst/>
          </a:prstGeom>
          <a:noFill/>
          <a:ln w="9525">
            <a:noFill/>
            <a:miter lim="800000"/>
            <a:headEnd/>
            <a:tailEnd/>
          </a:ln>
          <a:effectLst/>
        </p:spPr>
        <p:txBody>
          <a:bodyPr>
            <a:spAutoFit/>
          </a:bodyPr>
          <a:lstStyle/>
          <a:p>
            <a:pPr marL="342900" indent="-342900">
              <a:defRPr/>
            </a:pPr>
            <a:r>
              <a:rPr lang="en-US" sz="3200" b="1" dirty="0" smtClean="0"/>
              <a:t>3. Groundwater</a:t>
            </a:r>
            <a:endParaRPr lang="en-US" sz="32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1">
      <a:dk1>
        <a:sysClr val="windowText" lastClr="000000"/>
      </a:dk1>
      <a:lt1>
        <a:sysClr val="window" lastClr="FFFFFF"/>
      </a:lt1>
      <a:dk2>
        <a:srgbClr val="04617B"/>
      </a:dk2>
      <a:lt2>
        <a:srgbClr val="DBF5F9"/>
      </a:lt2>
      <a:accent1>
        <a:srgbClr val="04617B"/>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4318</TotalTime>
  <Words>1643</Words>
  <Application>Microsoft Macintosh PowerPoint</Application>
  <PresentationFormat>Custom</PresentationFormat>
  <Paragraphs>203</Paragraphs>
  <Slides>29</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Flow</vt:lpstr>
      <vt:lpstr>Chart</vt:lpstr>
      <vt:lpstr>Slide 1</vt:lpstr>
      <vt:lpstr>Slide 2</vt:lpstr>
      <vt:lpstr>Slide 3</vt:lpstr>
      <vt:lpstr>Slide 4</vt:lpstr>
      <vt:lpstr>Slide 5</vt:lpstr>
      <vt:lpstr>Slide 6</vt:lpstr>
      <vt:lpstr>Slide 7</vt:lpstr>
      <vt:lpstr>Slide 8</vt:lpstr>
      <vt:lpstr>Slide 9</vt:lpstr>
      <vt:lpstr>Slide 10</vt:lpstr>
      <vt:lpstr>Slide 11</vt:lpstr>
      <vt:lpstr>1. Institutional Arrangements</vt:lpstr>
      <vt:lpstr>Slide 13</vt:lpstr>
      <vt:lpstr>Slide 14</vt:lpstr>
      <vt:lpstr>Slide 15</vt:lpstr>
      <vt:lpstr>Slide 16</vt:lpstr>
      <vt:lpstr>Slide 17</vt:lpstr>
      <vt:lpstr>1. The ground water monitoring system in Vietnam</vt:lpstr>
      <vt:lpstr>Slide 19</vt:lpstr>
      <vt:lpstr>Slide 20</vt:lpstr>
      <vt:lpstr>Slide 21</vt:lpstr>
      <vt:lpstr>Slide 22</vt:lpstr>
      <vt:lpstr>Slide 23</vt:lpstr>
      <vt:lpstr>Slide 24</vt:lpstr>
      <vt:lpstr>Slide 25</vt:lpstr>
      <vt:lpstr>Slide 26</vt:lpstr>
      <vt:lpstr>Slide 27</vt:lpstr>
      <vt:lpstr>Slide 28</vt:lpstr>
      <vt:lpstr>Thank you for your attention</vt:lpstr>
    </vt:vector>
  </TitlesOfParts>
  <Company>TTCNTNN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Tung-TTCN</dc:creator>
  <cp:lastModifiedBy>manh</cp:lastModifiedBy>
  <cp:revision>318</cp:revision>
  <cp:lastPrinted>2014-08-11T15:58:12Z</cp:lastPrinted>
  <dcterms:created xsi:type="dcterms:W3CDTF">2014-08-09T07:18:59Z</dcterms:created>
  <dcterms:modified xsi:type="dcterms:W3CDTF">2017-11-14T13:46:51Z</dcterms:modified>
</cp:coreProperties>
</file>